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7" r:id="rId2"/>
    <p:sldId id="290" r:id="rId3"/>
    <p:sldId id="292" r:id="rId4"/>
    <p:sldId id="344" r:id="rId5"/>
    <p:sldId id="417" r:id="rId6"/>
    <p:sldId id="394" r:id="rId7"/>
    <p:sldId id="414" r:id="rId8"/>
    <p:sldId id="415" r:id="rId9"/>
    <p:sldId id="299" r:id="rId10"/>
    <p:sldId id="411" r:id="rId11"/>
    <p:sldId id="398" r:id="rId12"/>
    <p:sldId id="404" r:id="rId13"/>
    <p:sldId id="295" r:id="rId14"/>
    <p:sldId id="348" r:id="rId15"/>
    <p:sldId id="416" r:id="rId1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rista Granger" initials="KG" lastIdx="3" clrIdx="6">
    <p:extLst>
      <p:ext uri="{19B8F6BF-5375-455C-9EA6-DF929625EA0E}">
        <p15:presenceInfo xmlns:p15="http://schemas.microsoft.com/office/powerpoint/2012/main" userId="S::kgranger@popcouncil.org::8334b308-f3a9-4f88-9e8e-5509745340e2" providerId="AD"/>
      </p:ext>
    </p:extLst>
  </p:cmAuthor>
  <p:cmAuthor id="1" name="Anna Grimsrud" initials="AG" lastIdx="3" clrIdx="0">
    <p:extLst>
      <p:ext uri="{19B8F6BF-5375-455C-9EA6-DF929625EA0E}">
        <p15:presenceInfo xmlns:p15="http://schemas.microsoft.com/office/powerpoint/2012/main" userId="f85a3dff-7d89-4dbf-9104-c8b3290d15ec" providerId="Windows Live"/>
      </p:ext>
    </p:extLst>
  </p:cmAuthor>
  <p:cmAuthor id="2" name="Lynne Wilkinson" initials="LW" lastIdx="23" clrIdx="1">
    <p:extLst>
      <p:ext uri="{19B8F6BF-5375-455C-9EA6-DF929625EA0E}">
        <p15:presenceInfo xmlns:p15="http://schemas.microsoft.com/office/powerpoint/2012/main" userId="a048b546011a2eab" providerId="Windows Live"/>
      </p:ext>
    </p:extLst>
  </p:cmAuthor>
  <p:cmAuthor id="3" name="Ellen Weiss" initials="EW" lastIdx="6" clrIdx="2">
    <p:extLst>
      <p:ext uri="{19B8F6BF-5375-455C-9EA6-DF929625EA0E}">
        <p15:presenceInfo xmlns:p15="http://schemas.microsoft.com/office/powerpoint/2012/main" userId="S::eweiss@popcouncil.org::ee9e47d8-4fdc-476d-b741-fa3da73a8644" providerId="AD"/>
      </p:ext>
    </p:extLst>
  </p:cmAuthor>
  <p:cmAuthor id="4" name="Lung Vu" initials="LV" lastIdx="3" clrIdx="3">
    <p:extLst>
      <p:ext uri="{19B8F6BF-5375-455C-9EA6-DF929625EA0E}">
        <p15:presenceInfo xmlns:p15="http://schemas.microsoft.com/office/powerpoint/2012/main" userId="S::lvu@popcouncil.org::405a497f-1e08-483e-8125-fb897293b4e1" providerId="AD"/>
      </p:ext>
    </p:extLst>
  </p:cmAuthor>
  <p:cmAuthor id="5" name="Anna Grimsrud" initials="AG [2]" lastIdx="1" clrIdx="4">
    <p:extLst>
      <p:ext uri="{19B8F6BF-5375-455C-9EA6-DF929625EA0E}">
        <p15:presenceInfo xmlns:p15="http://schemas.microsoft.com/office/powerpoint/2012/main" userId="S::anna.grimsrud@iasociety.org::f85a3dff-7d89-4dbf-9104-c8b3290d15ec" providerId="AD"/>
      </p:ext>
    </p:extLst>
  </p:cmAuthor>
  <p:cmAuthor id="6" name="Eileen Yam" initials="EY" lastIdx="4" clrIdx="5">
    <p:extLst>
      <p:ext uri="{19B8F6BF-5375-455C-9EA6-DF929625EA0E}">
        <p15:presenceInfo xmlns:p15="http://schemas.microsoft.com/office/powerpoint/2012/main" userId="S::eyam@popcouncil.org::6e20351a-b29f-45ac-bd1f-1738fe734d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700"/>
    <a:srgbClr val="E4002B"/>
    <a:srgbClr val="E03C31"/>
    <a:srgbClr val="FF585D"/>
    <a:srgbClr val="0047BB"/>
    <a:srgbClr val="8246AF"/>
    <a:srgbClr val="F2C75C"/>
    <a:srgbClr val="FE5000"/>
    <a:srgbClr val="D50032"/>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5" autoAdjust="0"/>
    <p:restoredTop sz="81868" autoAdjust="0"/>
  </p:normalViewPr>
  <p:slideViewPr>
    <p:cSldViewPr snapToGrid="0" snapToObjects="1">
      <p:cViewPr varScale="1">
        <p:scale>
          <a:sx n="102" d="100"/>
          <a:sy n="102" d="100"/>
        </p:scale>
        <p:origin x="320" y="19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9" d="100"/>
          <a:sy n="69" d="100"/>
        </p:scale>
        <p:origin x="-2568"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popcouncilglobal.sharepoint.com/sites/FSWTanzania/Shared%20Documents/chart%20june%201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opcouncilglobal.sharepoint.com/sites/FSWTanzania/Shared%20Documents/chart%20june%201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18079001534508E-2"/>
          <c:y val="8.6297451607075193E-2"/>
          <c:w val="0.7739176739814273"/>
          <c:h val="0.79092313890891885"/>
        </c:manualLayout>
      </c:layout>
      <c:barChart>
        <c:barDir val="col"/>
        <c:grouping val="clustered"/>
        <c:varyColors val="0"/>
        <c:ser>
          <c:idx val="0"/>
          <c:order val="0"/>
          <c:tx>
            <c:strRef>
              <c:f>Sheet1!$D$14</c:f>
              <c:strCache>
                <c:ptCount val="1"/>
                <c:pt idx="0">
                  <c:v>Comparision</c:v>
                </c:pt>
              </c:strCache>
            </c:strRef>
          </c:tx>
          <c:spPr>
            <a:solidFill>
              <a:srgbClr val="E4002B"/>
            </a:solidFill>
            <a:ln>
              <a:noFill/>
            </a:ln>
            <a:effectLst/>
          </c:spPr>
          <c:invertIfNegative val="0"/>
          <c:dLbls>
            <c:dLbl>
              <c:idx val="1"/>
              <c:tx>
                <c:rich>
                  <a:bodyPr/>
                  <a:lstStyle/>
                  <a:p>
                    <a:fld id="{35360F9E-38CC-4DE2-99D8-F355B441613A}" type="VALUE">
                      <a:rPr lang="en-US">
                        <a:solidFill>
                          <a:srgbClr val="40404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93-4659-B2A9-80B0E7161952}"/>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Sheet1!$E$13:$F$13</c:f>
              <c:strCache>
                <c:ptCount val="2"/>
                <c:pt idx="0">
                  <c:v>Midline</c:v>
                </c:pt>
                <c:pt idx="1">
                  <c:v>Endline</c:v>
                </c:pt>
              </c:strCache>
            </c:strRef>
          </c:cat>
          <c:val>
            <c:numRef>
              <c:f>Sheet1!$E$14:$F$14</c:f>
              <c:numCache>
                <c:formatCode>0%</c:formatCode>
                <c:ptCount val="2"/>
                <c:pt idx="0">
                  <c:v>0.95</c:v>
                </c:pt>
                <c:pt idx="1">
                  <c:v>0.77</c:v>
                </c:pt>
              </c:numCache>
            </c:numRef>
          </c:val>
          <c:extLst>
            <c:ext xmlns:c16="http://schemas.microsoft.com/office/drawing/2014/chart" uri="{C3380CC4-5D6E-409C-BE32-E72D297353CC}">
              <c16:uniqueId val="{00000001-0793-4659-B2A9-80B0E7161952}"/>
            </c:ext>
          </c:extLst>
        </c:ser>
        <c:ser>
          <c:idx val="1"/>
          <c:order val="1"/>
          <c:tx>
            <c:strRef>
              <c:f>Sheet1!$D$15</c:f>
              <c:strCache>
                <c:ptCount val="1"/>
                <c:pt idx="0">
                  <c:v>Intervention</c:v>
                </c:pt>
              </c:strCache>
            </c:strRef>
          </c:tx>
          <c:spPr>
            <a:solidFill>
              <a:srgbClr val="F6B700"/>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Sheet1!$E$13:$F$13</c:f>
              <c:strCache>
                <c:ptCount val="2"/>
                <c:pt idx="0">
                  <c:v>Midline</c:v>
                </c:pt>
                <c:pt idx="1">
                  <c:v>Endline</c:v>
                </c:pt>
              </c:strCache>
            </c:strRef>
          </c:cat>
          <c:val>
            <c:numRef>
              <c:f>Sheet1!$E$15:$F$15</c:f>
              <c:numCache>
                <c:formatCode>0%</c:formatCode>
                <c:ptCount val="2"/>
                <c:pt idx="0">
                  <c:v>1</c:v>
                </c:pt>
                <c:pt idx="1">
                  <c:v>0.99</c:v>
                </c:pt>
              </c:numCache>
            </c:numRef>
          </c:val>
          <c:extLst>
            <c:ext xmlns:c16="http://schemas.microsoft.com/office/drawing/2014/chart" uri="{C3380CC4-5D6E-409C-BE32-E72D297353CC}">
              <c16:uniqueId val="{00000002-0793-4659-B2A9-80B0E7161952}"/>
            </c:ext>
          </c:extLst>
        </c:ser>
        <c:dLbls>
          <c:dLblPos val="outEnd"/>
          <c:showLegendKey val="0"/>
          <c:showVal val="1"/>
          <c:showCatName val="0"/>
          <c:showSerName val="0"/>
          <c:showPercent val="0"/>
          <c:showBubbleSize val="0"/>
        </c:dLbls>
        <c:gapWidth val="150"/>
        <c:axId val="352068024"/>
        <c:axId val="352069336"/>
      </c:barChart>
      <c:catAx>
        <c:axId val="352068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52069336"/>
        <c:crosses val="autoZero"/>
        <c:auto val="1"/>
        <c:lblAlgn val="ctr"/>
        <c:lblOffset val="100"/>
        <c:noMultiLvlLbl val="0"/>
      </c:catAx>
      <c:valAx>
        <c:axId val="352069336"/>
        <c:scaling>
          <c:orientation val="minMax"/>
          <c:max val="1"/>
          <c:min val="0"/>
        </c:scaling>
        <c:delete val="1"/>
        <c:axPos val="l"/>
        <c:majorGridlines>
          <c:spPr>
            <a:ln w="9525" cap="flat" cmpd="sng" algn="ctr">
              <a:noFill/>
              <a:round/>
            </a:ln>
            <a:effectLst/>
          </c:spPr>
        </c:majorGridlines>
        <c:numFmt formatCode="0%" sourceLinked="1"/>
        <c:majorTickMark val="out"/>
        <c:minorTickMark val="none"/>
        <c:tickLblPos val="nextTo"/>
        <c:crossAx val="3520680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Franklin Gothic Medium" panose="020B06030201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65741823761846E-3"/>
          <c:y val="0"/>
          <c:w val="0.7739176739814273"/>
          <c:h val="0.87722059051599399"/>
        </c:manualLayout>
      </c:layout>
      <c:barChart>
        <c:barDir val="col"/>
        <c:grouping val="clustered"/>
        <c:varyColors val="0"/>
        <c:ser>
          <c:idx val="0"/>
          <c:order val="0"/>
          <c:tx>
            <c:strRef>
              <c:f>Sheet1!$A$27</c:f>
              <c:strCache>
                <c:ptCount val="1"/>
                <c:pt idx="0">
                  <c:v>Comparision</c:v>
                </c:pt>
              </c:strCache>
            </c:strRef>
          </c:tx>
          <c:spPr>
            <a:solidFill>
              <a:srgbClr val="0047BB"/>
            </a:solidFill>
            <a:ln>
              <a:noFill/>
            </a:ln>
            <a:effectLst/>
          </c:spPr>
          <c:invertIfNegative val="0"/>
          <c:dLbls>
            <c:dLbl>
              <c:idx val="1"/>
              <c:tx>
                <c:rich>
                  <a:bodyPr/>
                  <a:lstStyle/>
                  <a:p>
                    <a:fld id="{35360F9E-38CC-4DE2-99D8-F355B441613A}" type="VALUE">
                      <a:rPr lang="en-US">
                        <a:solidFill>
                          <a:srgbClr val="40404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62-45DE-9340-5B7A3C8D7CD2}"/>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Sheet1!$B$26:$C$26</c:f>
              <c:strCache>
                <c:ptCount val="2"/>
                <c:pt idx="0">
                  <c:v>Midline</c:v>
                </c:pt>
                <c:pt idx="1">
                  <c:v>Endline</c:v>
                </c:pt>
              </c:strCache>
            </c:strRef>
          </c:cat>
          <c:val>
            <c:numRef>
              <c:f>Sheet1!$B$27:$C$27</c:f>
              <c:numCache>
                <c:formatCode>0%</c:formatCode>
                <c:ptCount val="2"/>
                <c:pt idx="0">
                  <c:v>0.82</c:v>
                </c:pt>
                <c:pt idx="1">
                  <c:v>0.85</c:v>
                </c:pt>
              </c:numCache>
            </c:numRef>
          </c:val>
          <c:extLst>
            <c:ext xmlns:c16="http://schemas.microsoft.com/office/drawing/2014/chart" uri="{C3380CC4-5D6E-409C-BE32-E72D297353CC}">
              <c16:uniqueId val="{00000002-AA62-45DE-9340-5B7A3C8D7CD2}"/>
            </c:ext>
          </c:extLst>
        </c:ser>
        <c:ser>
          <c:idx val="1"/>
          <c:order val="1"/>
          <c:tx>
            <c:strRef>
              <c:f>Sheet1!$A$28</c:f>
              <c:strCache>
                <c:ptCount val="1"/>
                <c:pt idx="0">
                  <c:v>Intervention</c:v>
                </c:pt>
              </c:strCache>
            </c:strRef>
          </c:tx>
          <c:spPr>
            <a:solidFill>
              <a:srgbClr val="E03C3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Sheet1!$B$26:$C$26</c:f>
              <c:strCache>
                <c:ptCount val="2"/>
                <c:pt idx="0">
                  <c:v>Midline</c:v>
                </c:pt>
                <c:pt idx="1">
                  <c:v>Endline</c:v>
                </c:pt>
              </c:strCache>
            </c:strRef>
          </c:cat>
          <c:val>
            <c:numRef>
              <c:f>Sheet1!$B$28:$C$28</c:f>
              <c:numCache>
                <c:formatCode>0%</c:formatCode>
                <c:ptCount val="2"/>
                <c:pt idx="0">
                  <c:v>0.79</c:v>
                </c:pt>
                <c:pt idx="1">
                  <c:v>0.84</c:v>
                </c:pt>
              </c:numCache>
            </c:numRef>
          </c:val>
          <c:extLst>
            <c:ext xmlns:c16="http://schemas.microsoft.com/office/drawing/2014/chart" uri="{C3380CC4-5D6E-409C-BE32-E72D297353CC}">
              <c16:uniqueId val="{00000005-AA62-45DE-9340-5B7A3C8D7CD2}"/>
            </c:ext>
          </c:extLst>
        </c:ser>
        <c:dLbls>
          <c:dLblPos val="outEnd"/>
          <c:showLegendKey val="0"/>
          <c:showVal val="1"/>
          <c:showCatName val="0"/>
          <c:showSerName val="0"/>
          <c:showPercent val="0"/>
          <c:showBubbleSize val="0"/>
        </c:dLbls>
        <c:gapWidth val="150"/>
        <c:axId val="352068024"/>
        <c:axId val="352069336"/>
      </c:barChart>
      <c:catAx>
        <c:axId val="352068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52069336"/>
        <c:crosses val="autoZero"/>
        <c:auto val="1"/>
        <c:lblAlgn val="ctr"/>
        <c:lblOffset val="100"/>
        <c:noMultiLvlLbl val="0"/>
      </c:catAx>
      <c:valAx>
        <c:axId val="352069336"/>
        <c:scaling>
          <c:orientation val="minMax"/>
          <c:max val="1"/>
          <c:min val="5.000000000000001E-2"/>
        </c:scaling>
        <c:delete val="1"/>
        <c:axPos val="l"/>
        <c:majorGridlines>
          <c:spPr>
            <a:ln w="9525" cap="flat" cmpd="sng" algn="ctr">
              <a:noFill/>
              <a:round/>
            </a:ln>
            <a:effectLst/>
          </c:spPr>
        </c:majorGridlines>
        <c:numFmt formatCode="0%" sourceLinked="1"/>
        <c:majorTickMark val="out"/>
        <c:minorTickMark val="none"/>
        <c:tickLblPos val="nextTo"/>
        <c:crossAx val="3520680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Franklin Gothic Medium" panose="020B06030201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35087719298246E-2"/>
          <c:y val="0"/>
          <c:w val="0.82824980848685781"/>
          <c:h val="0.87272523524280987"/>
        </c:manualLayout>
      </c:layout>
      <c:barChart>
        <c:barDir val="col"/>
        <c:grouping val="clustered"/>
        <c:varyColors val="0"/>
        <c:ser>
          <c:idx val="0"/>
          <c:order val="0"/>
          <c:tx>
            <c:strRef>
              <c:f>Sheet1!$C$47</c:f>
              <c:strCache>
                <c:ptCount val="1"/>
                <c:pt idx="0">
                  <c:v>Midline</c:v>
                </c:pt>
              </c:strCache>
            </c:strRef>
          </c:tx>
          <c:spPr>
            <a:solidFill>
              <a:srgbClr val="E4002B"/>
            </a:solidFill>
            <a:ln w="27133">
              <a:noFill/>
            </a:ln>
          </c:spPr>
          <c:invertIfNegative val="0"/>
          <c:dLbls>
            <c:dLbl>
              <c:idx val="0"/>
              <c:tx>
                <c:rich>
                  <a:bodyPr/>
                  <a:lstStyle/>
                  <a:p>
                    <a:r>
                      <a:rPr lang="en-US"/>
                      <a:t>59%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E9-4C87-9E0E-531D48710C8C}"/>
                </c:ext>
              </c:extLst>
            </c:dLbl>
            <c:dLbl>
              <c:idx val="1"/>
              <c:tx>
                <c:rich>
                  <a:bodyPr/>
                  <a:lstStyle/>
                  <a:p>
                    <a:r>
                      <a:rPr lang="en-US"/>
                      <a:t>97%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E9-4C87-9E0E-531D48710C8C}"/>
                </c:ext>
              </c:extLst>
            </c:dLbl>
            <c:spPr>
              <a:noFill/>
              <a:ln w="27133">
                <a:noFill/>
              </a:ln>
            </c:spPr>
            <c:txPr>
              <a:bodyPr rot="0" vert="horz"/>
              <a:lstStyle/>
              <a:p>
                <a:pPr>
                  <a:defRPr>
                    <a:latin typeface="Franklin Gothic Book" panose="020B05030201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Sheet1!$D$46:$E$46</c:f>
              <c:strCache>
                <c:ptCount val="2"/>
                <c:pt idx="0">
                  <c:v>Comparision</c:v>
                </c:pt>
                <c:pt idx="1">
                  <c:v>Intervention</c:v>
                </c:pt>
              </c:strCache>
            </c:strRef>
          </c:cat>
          <c:val>
            <c:numRef>
              <c:f>Sheet1!$D$47:$E$47</c:f>
              <c:numCache>
                <c:formatCode>General</c:formatCode>
                <c:ptCount val="2"/>
                <c:pt idx="0">
                  <c:v>59.4</c:v>
                </c:pt>
                <c:pt idx="1">
                  <c:v>97.1</c:v>
                </c:pt>
              </c:numCache>
            </c:numRef>
          </c:val>
          <c:extLst>
            <c:ext xmlns:c16="http://schemas.microsoft.com/office/drawing/2014/chart" uri="{C3380CC4-5D6E-409C-BE32-E72D297353CC}">
              <c16:uniqueId val="{00000002-ACE9-4C87-9E0E-531D48710C8C}"/>
            </c:ext>
          </c:extLst>
        </c:ser>
        <c:ser>
          <c:idx val="1"/>
          <c:order val="1"/>
          <c:tx>
            <c:strRef>
              <c:f>Sheet1!$C$48</c:f>
              <c:strCache>
                <c:ptCount val="1"/>
                <c:pt idx="0">
                  <c:v>Endline</c:v>
                </c:pt>
              </c:strCache>
            </c:strRef>
          </c:tx>
          <c:spPr>
            <a:solidFill>
              <a:srgbClr val="F6B700"/>
            </a:solidFill>
            <a:ln w="27133">
              <a:noFill/>
            </a:ln>
          </c:spPr>
          <c:invertIfNegative val="0"/>
          <c:dLbls>
            <c:dLbl>
              <c:idx val="0"/>
              <c:tx>
                <c:rich>
                  <a:bodyPr/>
                  <a:lstStyle/>
                  <a:p>
                    <a:r>
                      <a:rPr lang="en-US"/>
                      <a:t>80%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E9-4C87-9E0E-531D48710C8C}"/>
                </c:ext>
              </c:extLst>
            </c:dLbl>
            <c:dLbl>
              <c:idx val="1"/>
              <c:tx>
                <c:rich>
                  <a:bodyPr/>
                  <a:lstStyle/>
                  <a:p>
                    <a:r>
                      <a:rPr lang="en-US"/>
                      <a:t>99%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E9-4C87-9E0E-531D48710C8C}"/>
                </c:ext>
              </c:extLst>
            </c:dLbl>
            <c:spPr>
              <a:noFill/>
              <a:ln w="27133">
                <a:noFill/>
              </a:ln>
            </c:spPr>
            <c:txPr>
              <a:bodyPr rot="0" vert="horz"/>
              <a:lstStyle/>
              <a:p>
                <a:pPr>
                  <a:defRPr>
                    <a:latin typeface="Franklin Gothic Book" panose="020B05030201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Sheet1!$D$46:$E$46</c:f>
              <c:strCache>
                <c:ptCount val="2"/>
                <c:pt idx="0">
                  <c:v>Comparision</c:v>
                </c:pt>
                <c:pt idx="1">
                  <c:v>Intervention</c:v>
                </c:pt>
              </c:strCache>
            </c:strRef>
          </c:cat>
          <c:val>
            <c:numRef>
              <c:f>Sheet1!$D$48:$E$48</c:f>
              <c:numCache>
                <c:formatCode>General</c:formatCode>
                <c:ptCount val="2"/>
                <c:pt idx="0">
                  <c:v>80.400000000000006</c:v>
                </c:pt>
                <c:pt idx="1">
                  <c:v>99.2</c:v>
                </c:pt>
              </c:numCache>
            </c:numRef>
          </c:val>
          <c:extLst>
            <c:ext xmlns:c16="http://schemas.microsoft.com/office/drawing/2014/chart" uri="{C3380CC4-5D6E-409C-BE32-E72D297353CC}">
              <c16:uniqueId val="{00000005-ACE9-4C87-9E0E-531D48710C8C}"/>
            </c:ext>
          </c:extLst>
        </c:ser>
        <c:dLbls>
          <c:dLblPos val="outEnd"/>
          <c:showLegendKey val="0"/>
          <c:showVal val="1"/>
          <c:showCatName val="0"/>
          <c:showSerName val="0"/>
          <c:showPercent val="0"/>
          <c:showBubbleSize val="0"/>
        </c:dLbls>
        <c:gapWidth val="150"/>
        <c:axId val="198452208"/>
        <c:axId val="1"/>
      </c:barChart>
      <c:catAx>
        <c:axId val="198452208"/>
        <c:scaling>
          <c:orientation val="minMax"/>
        </c:scaling>
        <c:delete val="0"/>
        <c:axPos val="b"/>
        <c:numFmt formatCode="General" sourceLinked="1"/>
        <c:majorTickMark val="none"/>
        <c:minorTickMark val="none"/>
        <c:tickLblPos val="nextTo"/>
        <c:spPr>
          <a:ln w="6783">
            <a:noFill/>
          </a:ln>
        </c:spPr>
        <c:txPr>
          <a:bodyPr rot="-60000000" vert="horz"/>
          <a:lstStyle/>
          <a:p>
            <a:pPr>
              <a:defRPr>
                <a:latin typeface="Franklin Gothic Book" panose="020B0503020102020204" pitchFamily="34" charset="0"/>
              </a:defRPr>
            </a:pPr>
            <a:endParaRPr lang="en-US"/>
          </a:p>
        </c:txPr>
        <c:crossAx val="1"/>
        <c:crosses val="autoZero"/>
        <c:auto val="1"/>
        <c:lblAlgn val="ctr"/>
        <c:lblOffset val="100"/>
        <c:noMultiLvlLbl val="0"/>
      </c:catAx>
      <c:valAx>
        <c:axId val="1"/>
        <c:scaling>
          <c:orientation val="minMax"/>
        </c:scaling>
        <c:delete val="1"/>
        <c:axPos val="l"/>
        <c:majorGridlines>
          <c:spPr>
            <a:ln w="10175" cap="flat" cmpd="sng" algn="ctr">
              <a:noFill/>
              <a:round/>
            </a:ln>
            <a:effectLst/>
          </c:spPr>
        </c:majorGridlines>
        <c:numFmt formatCode="General" sourceLinked="1"/>
        <c:majorTickMark val="out"/>
        <c:minorTickMark val="none"/>
        <c:tickLblPos val="nextTo"/>
        <c:crossAx val="198452208"/>
        <c:crosses val="autoZero"/>
        <c:crossBetween val="between"/>
      </c:valAx>
      <c:spPr>
        <a:noFill/>
        <a:ln w="25400">
          <a:noFill/>
        </a:ln>
      </c:spPr>
    </c:plotArea>
    <c:legend>
      <c:legendPos val="r"/>
      <c:overlay val="0"/>
      <c:spPr>
        <a:noFill/>
        <a:ln w="27133">
          <a:noFill/>
        </a:ln>
      </c:spPr>
      <c:txPr>
        <a:bodyPr rot="0" vert="horz"/>
        <a:lstStyle/>
        <a:p>
          <a:pPr>
            <a:defRPr>
              <a:latin typeface="Franklin Gothic Book" panose="020B0503020102020204" pitchFamily="34" charset="0"/>
            </a:defRPr>
          </a:pPr>
          <a:endParaRPr lang="en-US"/>
        </a:p>
      </c:txPr>
    </c:legend>
    <c:plotVisOnly val="1"/>
    <c:dispBlanksAs val="gap"/>
    <c:showDLblsOverMax val="0"/>
  </c:chart>
  <c:spPr>
    <a:noFill/>
    <a:ln>
      <a:noFill/>
    </a:ln>
  </c:spPr>
  <c:txPr>
    <a:bodyPr/>
    <a:lstStyle/>
    <a:p>
      <a:pPr>
        <a:defRPr sz="2400">
          <a:solidFill>
            <a:srgbClr val="404040"/>
          </a:solidFill>
          <a:latin typeface="Franklin Gothic Medium" panose="020B06030201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457" cy="4623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35996" y="0"/>
            <a:ext cx="3012457" cy="462321"/>
          </a:xfrm>
          <a:prstGeom prst="rect">
            <a:avLst/>
          </a:prstGeom>
        </p:spPr>
        <p:txBody>
          <a:bodyPr vert="horz" lIns="91440" tIns="45720" rIns="91440" bIns="45720" rtlCol="0"/>
          <a:lstStyle>
            <a:lvl1pPr algn="r">
              <a:defRPr sz="1200"/>
            </a:lvl1pPr>
          </a:lstStyle>
          <a:p>
            <a:fld id="{0A625521-94A0-460B-B873-2E433DA52D80}" type="datetimeFigureOut">
              <a:rPr lang="en-GB" smtClean="0"/>
              <a:t>19/07/2019</a:t>
            </a:fld>
            <a:endParaRPr lang="en-GB"/>
          </a:p>
        </p:txBody>
      </p:sp>
      <p:sp>
        <p:nvSpPr>
          <p:cNvPr id="4" name="Footer Placeholder 3"/>
          <p:cNvSpPr>
            <a:spLocks noGrp="1"/>
          </p:cNvSpPr>
          <p:nvPr>
            <p:ph type="ftr" sz="quarter" idx="2"/>
          </p:nvPr>
        </p:nvSpPr>
        <p:spPr>
          <a:xfrm>
            <a:off x="0" y="8772278"/>
            <a:ext cx="3012457" cy="4623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35996" y="8772278"/>
            <a:ext cx="3012457" cy="462320"/>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457" cy="46232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35996" y="0"/>
            <a:ext cx="3012457" cy="462321"/>
          </a:xfrm>
          <a:prstGeom prst="rect">
            <a:avLst/>
          </a:prstGeom>
        </p:spPr>
        <p:txBody>
          <a:bodyPr vert="horz" lIns="91440" tIns="45720" rIns="91440" bIns="45720" rtlCol="0"/>
          <a:lstStyle>
            <a:lvl1pPr algn="r">
              <a:defRPr sz="1200"/>
            </a:lvl1pPr>
          </a:lstStyle>
          <a:p>
            <a:fld id="{FB987997-0B89-40EC-854A-28FA50216636}" type="datetimeFigureOut">
              <a:rPr lang="en-ZA" smtClean="0"/>
              <a:t>2019/07/19</a:t>
            </a:fld>
            <a:endParaRPr lang="en-ZA"/>
          </a:p>
        </p:txBody>
      </p:sp>
      <p:sp>
        <p:nvSpPr>
          <p:cNvPr id="4" name="Slide Image Placeholder 3"/>
          <p:cNvSpPr>
            <a:spLocks noGrp="1" noRot="1" noChangeAspect="1"/>
          </p:cNvSpPr>
          <p:nvPr>
            <p:ph type="sldImg" idx="2"/>
          </p:nvPr>
        </p:nvSpPr>
        <p:spPr>
          <a:xfrm>
            <a:off x="704850" y="1155700"/>
            <a:ext cx="5540375" cy="311626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94684" y="4444483"/>
            <a:ext cx="5560709" cy="363652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773754"/>
            <a:ext cx="3012457" cy="46232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35996" y="8773754"/>
            <a:ext cx="3012457" cy="462321"/>
          </a:xfrm>
          <a:prstGeom prst="rect">
            <a:avLst/>
          </a:prstGeom>
        </p:spPr>
        <p:txBody>
          <a:bodyPr vert="horz" lIns="91440" tIns="45720" rIns="91440" bIns="45720" rtlCol="0" anchor="b"/>
          <a:lstStyle>
            <a:lvl1pPr algn="r">
              <a:defRPr sz="1200"/>
            </a:lvl1pPr>
          </a:lstStyle>
          <a:p>
            <a:fld id="{C3D82931-D98B-445A-88B7-0C4F91616003}" type="slidenum">
              <a:rPr lang="en-ZA" smtClean="0"/>
              <a:t>‹#›</a:t>
            </a:fld>
            <a:endParaRPr lang="en-ZA"/>
          </a:p>
        </p:txBody>
      </p:sp>
    </p:spTree>
    <p:extLst>
      <p:ext uri="{BB962C8B-B14F-4D97-AF65-F5344CB8AC3E}">
        <p14:creationId xmlns:p14="http://schemas.microsoft.com/office/powerpoint/2010/main" val="153334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82931-D98B-445A-88B7-0C4F91616003}" type="slidenum">
              <a:rPr lang="en-ZA" smtClean="0"/>
              <a:t>1</a:t>
            </a:fld>
            <a:endParaRPr lang="en-ZA"/>
          </a:p>
        </p:txBody>
      </p:sp>
    </p:spTree>
    <p:extLst>
      <p:ext uri="{BB962C8B-B14F-4D97-AF65-F5344CB8AC3E}">
        <p14:creationId xmlns:p14="http://schemas.microsoft.com/office/powerpoint/2010/main" val="382021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82931-D98B-445A-88B7-0C4F91616003}" type="slidenum">
              <a:rPr lang="en-ZA" smtClean="0"/>
              <a:t>10</a:t>
            </a:fld>
            <a:endParaRPr lang="en-ZA"/>
          </a:p>
        </p:txBody>
      </p:sp>
    </p:spTree>
    <p:extLst>
      <p:ext uri="{BB962C8B-B14F-4D97-AF65-F5344CB8AC3E}">
        <p14:creationId xmlns:p14="http://schemas.microsoft.com/office/powerpoint/2010/main" val="136861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978D63F-8BCB-4CBA-B1F9-CAF5F88333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46901DE-B15C-4220-B9BE-32A3DC1E1D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Round up the % and make a new chart</a:t>
            </a:r>
          </a:p>
          <a:p>
            <a:r>
              <a:rPr lang="en-US" altLang="en-US" dirty="0"/>
              <a:t>No sig difference between 2 arms</a:t>
            </a:r>
          </a:p>
        </p:txBody>
      </p:sp>
      <p:sp>
        <p:nvSpPr>
          <p:cNvPr id="24580" name="Slide Number Placeholder 3">
            <a:extLst>
              <a:ext uri="{FF2B5EF4-FFF2-40B4-BE49-F238E27FC236}">
                <a16:creationId xmlns:a16="http://schemas.microsoft.com/office/drawing/2014/main" id="{1EFA336F-0A7A-4F80-B9E2-1250A296D0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87A307-3BBD-4E13-BD4E-76C5AB845313}"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Round up the figure and make a new chart </a:t>
            </a:r>
          </a:p>
          <a:p>
            <a:r>
              <a:rPr lang="en-ZA" dirty="0"/>
              <a:t>Client satisfaction increased at </a:t>
            </a:r>
            <a:r>
              <a:rPr lang="en-ZA" dirty="0" err="1"/>
              <a:t>endline</a:t>
            </a:r>
            <a:r>
              <a:rPr lang="en-ZA" dirty="0"/>
              <a:t> because of: 1) ……</a:t>
            </a:r>
          </a:p>
        </p:txBody>
      </p:sp>
      <p:sp>
        <p:nvSpPr>
          <p:cNvPr id="4" name="Slide Number Placeholder 3"/>
          <p:cNvSpPr>
            <a:spLocks noGrp="1"/>
          </p:cNvSpPr>
          <p:nvPr>
            <p:ph type="sldNum" sz="quarter" idx="5"/>
          </p:nvPr>
        </p:nvSpPr>
        <p:spPr/>
        <p:txBody>
          <a:bodyPr/>
          <a:lstStyle/>
          <a:p>
            <a:fld id="{C3D82931-D98B-445A-88B7-0C4F91616003}" type="slidenum">
              <a:rPr lang="en-ZA" smtClean="0"/>
              <a:t>12</a:t>
            </a:fld>
            <a:endParaRPr lang="en-ZA"/>
          </a:p>
        </p:txBody>
      </p:sp>
    </p:spTree>
    <p:extLst>
      <p:ext uri="{BB962C8B-B14F-4D97-AF65-F5344CB8AC3E}">
        <p14:creationId xmlns:p14="http://schemas.microsoft.com/office/powerpoint/2010/main" val="3664221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3FEDF9A-1754-4280-92BE-58E8C92646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7AD6022-C313-4512-A750-A03A277EE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study findings dispel some concerns about negative treatment outcome, managing adverse events, and quality of care raised initially by </a:t>
            </a:r>
            <a:r>
              <a:rPr lang="en-US" altLang="en-US" dirty="0" err="1"/>
              <a:t>NACP</a:t>
            </a:r>
            <a:r>
              <a:rPr lang="en-US" altLang="en-US" dirty="0"/>
              <a:t> officials. We found community-based ART using a mobile and home-based platform led by a team of clinicians and peer educators resulted in increased initiation and retention in ART, and reduced sexual risk behaviors, and improved service quality.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err="1"/>
              <a:t>FSWs</a:t>
            </a:r>
            <a:r>
              <a:rPr lang="en-US" altLang="en-US" dirty="0"/>
              <a:t> were more satisfied with the ART services they received through the community-based ART services and indicated a strong liking for several key aspects of the community-based ART model. Specifically, they liked the convenience, time and cost -saving features, and the confidentiality it provides, which may prove key in fostering long term retention in care and viral suppression.</a:t>
            </a:r>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Meaningful engagement of all key stakeholders increases ownership and is key to quicker translation of research evidence to both policy change and practice. </a:t>
            </a:r>
          </a:p>
          <a:p>
            <a:pPr eaLnBrk="1" hangingPunct="1">
              <a:spcBef>
                <a:spcPct val="0"/>
              </a:spcBef>
            </a:pPr>
            <a:endParaRPr lang="en-US" altLang="en-US" dirty="0"/>
          </a:p>
          <a:p>
            <a:pPr eaLnBrk="1" hangingPunct="1">
              <a:spcBef>
                <a:spcPct val="0"/>
              </a:spcBef>
            </a:pPr>
            <a:endParaRPr lang="en-US" altLang="en-US" dirty="0"/>
          </a:p>
        </p:txBody>
      </p:sp>
      <p:sp>
        <p:nvSpPr>
          <p:cNvPr id="33796" name="Slide Number Placeholder 3">
            <a:extLst>
              <a:ext uri="{FF2B5EF4-FFF2-40B4-BE49-F238E27FC236}">
                <a16:creationId xmlns:a16="http://schemas.microsoft.com/office/drawing/2014/main" id="{39A5CE63-1E53-451C-AA60-30999119DF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F44E11-82AD-469F-9485-0310782B47BE}"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result of the lessons</a:t>
            </a:r>
            <a:r>
              <a:rPr lang="en-US" baseline="0" dirty="0"/>
              <a:t> learnt and the success of the community ART service, two years later (very recently), MOH issued a circular authorizing community-based ART initiation to KVP </a:t>
            </a:r>
            <a:endParaRPr lang="en-US" dirty="0"/>
          </a:p>
        </p:txBody>
      </p:sp>
      <p:sp>
        <p:nvSpPr>
          <p:cNvPr id="4" name="Slide Number Placeholder 3"/>
          <p:cNvSpPr>
            <a:spLocks noGrp="1"/>
          </p:cNvSpPr>
          <p:nvPr>
            <p:ph type="sldNum" sz="quarter" idx="10"/>
          </p:nvPr>
        </p:nvSpPr>
        <p:spPr/>
        <p:txBody>
          <a:bodyPr/>
          <a:lstStyle/>
          <a:p>
            <a:fld id="{ADC4D002-1FF3-2E4A-A7A5-525CD34D53D8}" type="slidenum">
              <a:rPr lang="en-US" smtClean="0"/>
              <a:t>14</a:t>
            </a:fld>
            <a:endParaRPr lang="en-US"/>
          </a:p>
        </p:txBody>
      </p:sp>
    </p:spTree>
    <p:extLst>
      <p:ext uri="{BB962C8B-B14F-4D97-AF65-F5344CB8AC3E}">
        <p14:creationId xmlns:p14="http://schemas.microsoft.com/office/powerpoint/2010/main" val="276368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 few words about why did we do this study</a:t>
            </a:r>
            <a:br>
              <a:rPr lang="en-US" dirty="0"/>
            </a:br>
            <a:r>
              <a:rPr lang="en-US" dirty="0"/>
              <a:t>linkage outcome is similar to initiation outcome </a:t>
            </a:r>
          </a:p>
        </p:txBody>
      </p:sp>
      <p:sp>
        <p:nvSpPr>
          <p:cNvPr id="4" name="Slide Number Placeholder 3"/>
          <p:cNvSpPr>
            <a:spLocks noGrp="1"/>
          </p:cNvSpPr>
          <p:nvPr>
            <p:ph type="sldNum" sz="quarter" idx="10"/>
          </p:nvPr>
        </p:nvSpPr>
        <p:spPr/>
        <p:txBody>
          <a:bodyPr/>
          <a:lstStyle/>
          <a:p>
            <a:fld id="{FA2416BA-ADC3-4A15-B091-921DF9A32C38}" type="slidenum">
              <a:rPr lang="en-US" smtClean="0"/>
              <a:t>2</a:t>
            </a:fld>
            <a:endParaRPr lang="en-US"/>
          </a:p>
        </p:txBody>
      </p:sp>
    </p:spTree>
    <p:extLst>
      <p:ext uri="{BB962C8B-B14F-4D97-AF65-F5344CB8AC3E}">
        <p14:creationId xmlns:p14="http://schemas.microsoft.com/office/powerpoint/2010/main" val="6867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416BA-ADC3-4A15-B091-921DF9A32C38}" type="slidenum">
              <a:rPr lang="en-US" smtClean="0"/>
              <a:t>3</a:t>
            </a:fld>
            <a:endParaRPr lang="en-US"/>
          </a:p>
        </p:txBody>
      </p:sp>
    </p:spTree>
    <p:extLst>
      <p:ext uri="{BB962C8B-B14F-4D97-AF65-F5344CB8AC3E}">
        <p14:creationId xmlns:p14="http://schemas.microsoft.com/office/powerpoint/2010/main" val="114969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sng" strike="noStrike" kern="1200" baseline="0" dirty="0">
                <a:solidFill>
                  <a:schemeClr val="tx1"/>
                </a:solidFill>
                <a:latin typeface="+mn-lt"/>
                <a:ea typeface="+mn-ea"/>
                <a:cs typeface="+mn-cs"/>
              </a:rPr>
              <a:t>Study Implementation: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slide illustrate the community-based ART service to FSW which was nested over </a:t>
            </a:r>
            <a:r>
              <a:rPr lang="en-US" sz="1200" dirty="0" err="1"/>
              <a:t>Sauti</a:t>
            </a:r>
            <a:r>
              <a:rPr lang="en-US" sz="1200" dirty="0"/>
              <a:t>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delivery model was agreed upon with the local government authorities at national, regional and district level and was among the outcomes of the various meetings that took place prior the roll out of the service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recruitment was mainly carried out through Sauti mobile and homebased testing events. </a:t>
            </a:r>
            <a:endParaRPr lang="en-US" sz="1200" dirty="0"/>
          </a:p>
          <a:p>
            <a:pPr marL="171450" indent="-171450">
              <a:buFont typeface="Arial" panose="020B0604020202020204" pitchFamily="34" charset="0"/>
              <a:buChar char="•"/>
            </a:pPr>
            <a:r>
              <a:rPr lang="en-US" sz="1200" dirty="0"/>
              <a:t>Trained peer educators mobilized the FSW to access HTS and community-based ART initiation</a:t>
            </a:r>
          </a:p>
          <a:p>
            <a:pPr marL="171450" indent="-171450">
              <a:buFont typeface="Arial" panose="020B0604020202020204" pitchFamily="34" charset="0"/>
              <a:buChar char="•"/>
            </a:pPr>
            <a:r>
              <a:rPr lang="en-US" sz="1200" dirty="0"/>
              <a:t>Trained nurses and clinicians offered clinical service every 3 months at the FSWs’ preferred venue, often their ghettos and residence</a:t>
            </a:r>
          </a:p>
          <a:p>
            <a:pPr marL="171450" indent="-171450">
              <a:buFont typeface="Arial" panose="020B0604020202020204" pitchFamily="34" charset="0"/>
              <a:buChar char="•"/>
            </a:pPr>
            <a:r>
              <a:rPr lang="en-US" sz="1200" dirty="0"/>
              <a:t>M&amp;E tools and ARV</a:t>
            </a:r>
            <a:r>
              <a:rPr lang="en-US" sz="1200" baseline="0" dirty="0"/>
              <a:t> medications were shuttled up and down the mother/reference CTC when community ART service was taking place; as well blood specimens for hematology, biochemistry and HVL; lab test was done at the lab of the mother/reference CTC</a:t>
            </a:r>
            <a:endParaRPr lang="en-US" sz="1200" dirty="0"/>
          </a:p>
          <a:p>
            <a:pPr marL="171450" indent="-171450">
              <a:buFont typeface="Arial" panose="020B0604020202020204" pitchFamily="34" charset="0"/>
              <a:buChar char="•"/>
            </a:pPr>
            <a:r>
              <a:rPr lang="en-US" sz="1200" dirty="0"/>
              <a:t>National</a:t>
            </a:r>
            <a:r>
              <a:rPr lang="en-US" sz="1200" baseline="0" dirty="0"/>
              <a:t> guidelines and standards as well M&amp;E tool and system were followed to offer community-based ART; the venue was the only difference when compared to facility-based ART service</a:t>
            </a:r>
          </a:p>
        </p:txBody>
      </p:sp>
      <p:sp>
        <p:nvSpPr>
          <p:cNvPr id="4" name="Slide Number Placeholder 3"/>
          <p:cNvSpPr>
            <a:spLocks noGrp="1"/>
          </p:cNvSpPr>
          <p:nvPr>
            <p:ph type="sldNum" sz="quarter" idx="10"/>
          </p:nvPr>
        </p:nvSpPr>
        <p:spPr/>
        <p:txBody>
          <a:bodyPr/>
          <a:lstStyle/>
          <a:p>
            <a:fld id="{ADC4D002-1FF3-2E4A-A7A5-525CD34D53D8}" type="slidenum">
              <a:rPr lang="en-US" smtClean="0"/>
              <a:t>4</a:t>
            </a:fld>
            <a:endParaRPr lang="en-US"/>
          </a:p>
        </p:txBody>
      </p:sp>
    </p:spTree>
    <p:extLst>
      <p:ext uri="{BB962C8B-B14F-4D97-AF65-F5344CB8AC3E}">
        <p14:creationId xmlns:p14="http://schemas.microsoft.com/office/powerpoint/2010/main" val="390599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82931-D98B-445A-88B7-0C4F91616003}" type="slidenum">
              <a:rPr lang="en-ZA" smtClean="0"/>
              <a:t>5</a:t>
            </a:fld>
            <a:endParaRPr lang="en-ZA"/>
          </a:p>
        </p:txBody>
      </p:sp>
    </p:spTree>
    <p:extLst>
      <p:ext uri="{BB962C8B-B14F-4D97-AF65-F5344CB8AC3E}">
        <p14:creationId xmlns:p14="http://schemas.microsoft.com/office/powerpoint/2010/main" val="223267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1">
                    <a:lumMod val="90000"/>
                    <a:lumOff val="10000"/>
                  </a:schemeClr>
                </a:solidFill>
                <a:effectLst/>
                <a:latin typeface="+mn-lt"/>
                <a:ea typeface="+mn-ea"/>
                <a:cs typeface="+mn-cs"/>
              </a:rPr>
              <a:t>A </a:t>
            </a:r>
            <a:r>
              <a:rPr lang="en-US" sz="1200" b="1" kern="1200" dirty="0" err="1">
                <a:solidFill>
                  <a:schemeClr val="accent1">
                    <a:lumMod val="90000"/>
                    <a:lumOff val="10000"/>
                  </a:schemeClr>
                </a:solidFill>
                <a:effectLst/>
                <a:latin typeface="+mn-lt"/>
                <a:ea typeface="+mn-ea"/>
                <a:cs typeface="+mn-cs"/>
              </a:rPr>
              <a:t>Sauti</a:t>
            </a:r>
            <a:r>
              <a:rPr lang="en-US" sz="1200" b="1" kern="1200" dirty="0">
                <a:solidFill>
                  <a:schemeClr val="accent1">
                    <a:lumMod val="90000"/>
                    <a:lumOff val="10000"/>
                  </a:schemeClr>
                </a:solidFill>
                <a:effectLst/>
                <a:latin typeface="+mn-lt"/>
                <a:ea typeface="+mn-ea"/>
                <a:cs typeface="+mn-cs"/>
              </a:rPr>
              <a:t> outreach team was available to counsel and discuss facility options as well as provide escort services to the chosen CTC if clients desired. </a:t>
            </a: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1">
                    <a:lumMod val="90000"/>
                    <a:lumOff val="10000"/>
                  </a:schemeClr>
                </a:solidFill>
                <a:effectLst/>
                <a:latin typeface="+mn-lt"/>
                <a:ea typeface="+mn-ea"/>
                <a:cs typeface="+mn-cs"/>
              </a:rPr>
              <a:t>The main difference between the two arms is that the comparison arm did not provide any community-based ART services.   </a:t>
            </a:r>
          </a:p>
          <a:p>
            <a:endParaRPr lang="en-US" dirty="0"/>
          </a:p>
        </p:txBody>
      </p:sp>
      <p:sp>
        <p:nvSpPr>
          <p:cNvPr id="4" name="Slide Number Placeholder 3"/>
          <p:cNvSpPr>
            <a:spLocks noGrp="1"/>
          </p:cNvSpPr>
          <p:nvPr>
            <p:ph type="sldNum" sz="quarter" idx="5"/>
          </p:nvPr>
        </p:nvSpPr>
        <p:spPr/>
        <p:txBody>
          <a:bodyPr/>
          <a:lstStyle/>
          <a:p>
            <a:fld id="{8D2158D5-FF7C-4521-AF0C-4E7E74F15CCB}" type="slidenum">
              <a:rPr lang="en-US" smtClean="0"/>
              <a:t>6</a:t>
            </a:fld>
            <a:endParaRPr lang="en-US"/>
          </a:p>
        </p:txBody>
      </p:sp>
    </p:spTree>
    <p:extLst>
      <p:ext uri="{BB962C8B-B14F-4D97-AF65-F5344CB8AC3E}">
        <p14:creationId xmlns:p14="http://schemas.microsoft.com/office/powerpoint/2010/main" val="329466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82931-D98B-445A-88B7-0C4F91616003}" type="slidenum">
              <a:rPr lang="en-ZA" smtClean="0"/>
              <a:t>7</a:t>
            </a:fld>
            <a:endParaRPr lang="en-ZA"/>
          </a:p>
        </p:txBody>
      </p:sp>
    </p:spTree>
    <p:extLst>
      <p:ext uri="{BB962C8B-B14F-4D97-AF65-F5344CB8AC3E}">
        <p14:creationId xmlns:p14="http://schemas.microsoft.com/office/powerpoint/2010/main" val="407695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100% vs. 77% measured at 6 months</a:t>
            </a:r>
          </a:p>
          <a:p>
            <a:r>
              <a:rPr lang="en-US" dirty="0"/>
              <a:t>Comparison arm from 77 increased to 84% at 12 months</a:t>
            </a:r>
          </a:p>
          <a:p>
            <a:r>
              <a:rPr lang="en-US" dirty="0"/>
              <a:t>The  move to present </a:t>
            </a:r>
            <a:r>
              <a:rPr lang="en-US" dirty="0" err="1"/>
              <a:t>aOR</a:t>
            </a:r>
            <a:endParaRPr lang="en-US" dirty="0"/>
          </a:p>
        </p:txBody>
      </p:sp>
      <p:sp>
        <p:nvSpPr>
          <p:cNvPr id="4" name="Slide Number Placeholder 3"/>
          <p:cNvSpPr>
            <a:spLocks noGrp="1"/>
          </p:cNvSpPr>
          <p:nvPr>
            <p:ph type="sldNum" sz="quarter" idx="5"/>
          </p:nvPr>
        </p:nvSpPr>
        <p:spPr/>
        <p:txBody>
          <a:bodyPr/>
          <a:lstStyle/>
          <a:p>
            <a:fld id="{C3D82931-D98B-445A-88B7-0C4F91616003}" type="slidenum">
              <a:rPr lang="en-ZA" smtClean="0"/>
              <a:t>8</a:t>
            </a:fld>
            <a:endParaRPr lang="en-ZA"/>
          </a:p>
        </p:txBody>
      </p:sp>
    </p:spTree>
    <p:extLst>
      <p:ext uri="{BB962C8B-B14F-4D97-AF65-F5344CB8AC3E}">
        <p14:creationId xmlns:p14="http://schemas.microsoft.com/office/powerpoint/2010/main" val="315744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D4EFDA8-257F-4AB4-BBCC-39FE86D2B9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DFA3305-EC51-46CA-894F-6D914496C8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At 6 months</a:t>
            </a:r>
          </a:p>
          <a:p>
            <a:r>
              <a:rPr lang="en-US" altLang="en-US" sz="1400" dirty="0"/>
              <a:t>At 12 months</a:t>
            </a:r>
          </a:p>
          <a:p>
            <a:r>
              <a:rPr lang="en-US" altLang="en-US" sz="1400" dirty="0"/>
              <a:t>Sig in both bi-variate and multivariate analysis</a:t>
            </a:r>
          </a:p>
          <a:p>
            <a:r>
              <a:rPr lang="en-US" altLang="en-US" sz="1400" dirty="0"/>
              <a:t> </a:t>
            </a:r>
          </a:p>
        </p:txBody>
      </p:sp>
      <p:sp>
        <p:nvSpPr>
          <p:cNvPr id="21508" name="Slide Number Placeholder 3">
            <a:extLst>
              <a:ext uri="{FF2B5EF4-FFF2-40B4-BE49-F238E27FC236}">
                <a16:creationId xmlns:a16="http://schemas.microsoft.com/office/drawing/2014/main" id="{7C4FD2D3-B0B3-4D11-A9D0-1A9C287E8C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F09F7-DFFC-42C7-B088-76987D38775E}"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sv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3795BEC3-1FC5-4F41-A610-65E6C71049AF}"/>
              </a:ext>
            </a:extLst>
          </p:cNvPr>
          <p:cNvGrpSpPr/>
          <p:nvPr userDrawn="1"/>
        </p:nvGrpSpPr>
        <p:grpSpPr>
          <a:xfrm>
            <a:off x="-757243" y="-3331568"/>
            <a:ext cx="11140700" cy="10840700"/>
            <a:chOff x="-916738" y="-3331568"/>
            <a:chExt cx="11140700" cy="10840700"/>
          </a:xfrm>
        </p:grpSpPr>
        <p:pic>
          <p:nvPicPr>
            <p:cNvPr id="37" name="Graphic 36">
              <a:extLst>
                <a:ext uri="{FF2B5EF4-FFF2-40B4-BE49-F238E27FC236}">
                  <a16:creationId xmlns:a16="http://schemas.microsoft.com/office/drawing/2014/main" id="{E868B9C0-E2E9-47BA-A068-902460B593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548" y="-383030"/>
              <a:ext cx="9183414" cy="7513702"/>
            </a:xfrm>
            <a:prstGeom prst="rect">
              <a:avLst/>
            </a:prstGeom>
          </p:spPr>
        </p:pic>
        <p:sp>
          <p:nvSpPr>
            <p:cNvPr id="38" name="Rectangle 5">
              <a:extLst>
                <a:ext uri="{FF2B5EF4-FFF2-40B4-BE49-F238E27FC236}">
                  <a16:creationId xmlns:a16="http://schemas.microsoft.com/office/drawing/2014/main" id="{97F4A148-1889-4EF9-B5F0-547A3BF04187}"/>
                </a:ext>
              </a:extLst>
            </p:cNvPr>
            <p:cNvSpPr/>
            <p:nvPr userDrawn="1"/>
          </p:nvSpPr>
          <p:spPr>
            <a:xfrm rot="2342389">
              <a:off x="-916738" y="-3331568"/>
              <a:ext cx="6709750" cy="10840700"/>
            </a:xfrm>
            <a:custGeom>
              <a:avLst/>
              <a:gdLst>
                <a:gd name="connsiteX0" fmla="*/ 0 w 6643141"/>
                <a:gd name="connsiteY0" fmla="*/ 0 h 11302745"/>
                <a:gd name="connsiteX1" fmla="*/ 6643141 w 6643141"/>
                <a:gd name="connsiteY1" fmla="*/ 0 h 11302745"/>
                <a:gd name="connsiteX2" fmla="*/ 6643141 w 6643141"/>
                <a:gd name="connsiteY2" fmla="*/ 11302745 h 11302745"/>
                <a:gd name="connsiteX3" fmla="*/ 0 w 6643141"/>
                <a:gd name="connsiteY3" fmla="*/ 11302745 h 11302745"/>
                <a:gd name="connsiteX4" fmla="*/ 0 w 6643141"/>
                <a:gd name="connsiteY4" fmla="*/ 0 h 11302745"/>
                <a:gd name="connsiteX0" fmla="*/ 2680673 w 6643141"/>
                <a:gd name="connsiteY0" fmla="*/ 3382065 h 11302745"/>
                <a:gd name="connsiteX1" fmla="*/ 6643141 w 6643141"/>
                <a:gd name="connsiteY1" fmla="*/ 0 h 11302745"/>
                <a:gd name="connsiteX2" fmla="*/ 6643141 w 6643141"/>
                <a:gd name="connsiteY2" fmla="*/ 11302745 h 11302745"/>
                <a:gd name="connsiteX3" fmla="*/ 0 w 6643141"/>
                <a:gd name="connsiteY3" fmla="*/ 11302745 h 11302745"/>
                <a:gd name="connsiteX4" fmla="*/ 2680673 w 6643141"/>
                <a:gd name="connsiteY4" fmla="*/ 3382065 h 11302745"/>
                <a:gd name="connsiteX0" fmla="*/ 2680673 w 6805491"/>
                <a:gd name="connsiteY0" fmla="*/ 3079988 h 11000668"/>
                <a:gd name="connsiteX1" fmla="*/ 6805491 w 6805491"/>
                <a:gd name="connsiteY1" fmla="*/ 0 h 11000668"/>
                <a:gd name="connsiteX2" fmla="*/ 6643141 w 6805491"/>
                <a:gd name="connsiteY2" fmla="*/ 11000668 h 11000668"/>
                <a:gd name="connsiteX3" fmla="*/ 0 w 6805491"/>
                <a:gd name="connsiteY3" fmla="*/ 11000668 h 11000668"/>
                <a:gd name="connsiteX4" fmla="*/ 2680673 w 6805491"/>
                <a:gd name="connsiteY4" fmla="*/ 3079988 h 11000668"/>
                <a:gd name="connsiteX0" fmla="*/ 168145 w 6805491"/>
                <a:gd name="connsiteY0" fmla="*/ 5406642 h 11000668"/>
                <a:gd name="connsiteX1" fmla="*/ 6805491 w 6805491"/>
                <a:gd name="connsiteY1" fmla="*/ 0 h 11000668"/>
                <a:gd name="connsiteX2" fmla="*/ 6643141 w 6805491"/>
                <a:gd name="connsiteY2" fmla="*/ 11000668 h 11000668"/>
                <a:gd name="connsiteX3" fmla="*/ 0 w 6805491"/>
                <a:gd name="connsiteY3" fmla="*/ 11000668 h 11000668"/>
                <a:gd name="connsiteX4" fmla="*/ 168145 w 6805491"/>
                <a:gd name="connsiteY4" fmla="*/ 5406642 h 11000668"/>
                <a:gd name="connsiteX0" fmla="*/ 0 w 6637346"/>
                <a:gd name="connsiteY0" fmla="*/ 5406642 h 11000668"/>
                <a:gd name="connsiteX1" fmla="*/ 6637346 w 6637346"/>
                <a:gd name="connsiteY1" fmla="*/ 0 h 11000668"/>
                <a:gd name="connsiteX2" fmla="*/ 6474996 w 6637346"/>
                <a:gd name="connsiteY2" fmla="*/ 11000668 h 11000668"/>
                <a:gd name="connsiteX3" fmla="*/ 4325134 w 6637346"/>
                <a:gd name="connsiteY3" fmla="*/ 10785466 h 11000668"/>
                <a:gd name="connsiteX4" fmla="*/ 0 w 6637346"/>
                <a:gd name="connsiteY4" fmla="*/ 5406642 h 11000668"/>
                <a:gd name="connsiteX0" fmla="*/ 0 w 6637346"/>
                <a:gd name="connsiteY0" fmla="*/ 5406642 h 11000668"/>
                <a:gd name="connsiteX1" fmla="*/ 6637346 w 6637346"/>
                <a:gd name="connsiteY1" fmla="*/ 0 h 11000668"/>
                <a:gd name="connsiteX2" fmla="*/ 6474996 w 6637346"/>
                <a:gd name="connsiteY2" fmla="*/ 11000668 h 11000668"/>
                <a:gd name="connsiteX3" fmla="*/ 4315029 w 6637346"/>
                <a:gd name="connsiteY3" fmla="*/ 10773007 h 11000668"/>
                <a:gd name="connsiteX4" fmla="*/ 0 w 6637346"/>
                <a:gd name="connsiteY4" fmla="*/ 5406642 h 11000668"/>
                <a:gd name="connsiteX0" fmla="*/ 0 w 6664621"/>
                <a:gd name="connsiteY0" fmla="*/ 5449415 h 11000668"/>
                <a:gd name="connsiteX1" fmla="*/ 6664621 w 6664621"/>
                <a:gd name="connsiteY1" fmla="*/ 0 h 11000668"/>
                <a:gd name="connsiteX2" fmla="*/ 6502271 w 6664621"/>
                <a:gd name="connsiteY2" fmla="*/ 11000668 h 11000668"/>
                <a:gd name="connsiteX3" fmla="*/ 4342304 w 6664621"/>
                <a:gd name="connsiteY3" fmla="*/ 10773007 h 11000668"/>
                <a:gd name="connsiteX4" fmla="*/ 0 w 6664621"/>
                <a:gd name="connsiteY4" fmla="*/ 5449415 h 11000668"/>
                <a:gd name="connsiteX0" fmla="*/ 0 w 6664621"/>
                <a:gd name="connsiteY0" fmla="*/ 5449415 h 10773007"/>
                <a:gd name="connsiteX1" fmla="*/ 6664621 w 6664621"/>
                <a:gd name="connsiteY1" fmla="*/ 0 h 10773007"/>
                <a:gd name="connsiteX2" fmla="*/ 6289966 w 6664621"/>
                <a:gd name="connsiteY2" fmla="*/ 9210707 h 10773007"/>
                <a:gd name="connsiteX3" fmla="*/ 4342304 w 6664621"/>
                <a:gd name="connsiteY3" fmla="*/ 10773007 h 10773007"/>
                <a:gd name="connsiteX4" fmla="*/ 0 w 6664621"/>
                <a:gd name="connsiteY4" fmla="*/ 5449415 h 10773007"/>
                <a:gd name="connsiteX0" fmla="*/ 0 w 6664621"/>
                <a:gd name="connsiteY0" fmla="*/ 5449415 h 10820491"/>
                <a:gd name="connsiteX1" fmla="*/ 6664621 w 6664621"/>
                <a:gd name="connsiteY1" fmla="*/ 0 h 10820491"/>
                <a:gd name="connsiteX2" fmla="*/ 6289966 w 6664621"/>
                <a:gd name="connsiteY2" fmla="*/ 9210707 h 10820491"/>
                <a:gd name="connsiteX3" fmla="*/ 4360157 w 6664621"/>
                <a:gd name="connsiteY3" fmla="*/ 10820491 h 10820491"/>
                <a:gd name="connsiteX4" fmla="*/ 0 w 6664621"/>
                <a:gd name="connsiteY4" fmla="*/ 5449415 h 10820491"/>
                <a:gd name="connsiteX0" fmla="*/ 0 w 6689541"/>
                <a:gd name="connsiteY0" fmla="*/ 5469624 h 10820491"/>
                <a:gd name="connsiteX1" fmla="*/ 6689541 w 6689541"/>
                <a:gd name="connsiteY1" fmla="*/ 0 h 10820491"/>
                <a:gd name="connsiteX2" fmla="*/ 6314886 w 6689541"/>
                <a:gd name="connsiteY2" fmla="*/ 9210707 h 10820491"/>
                <a:gd name="connsiteX3" fmla="*/ 4385077 w 6689541"/>
                <a:gd name="connsiteY3" fmla="*/ 10820491 h 10820491"/>
                <a:gd name="connsiteX4" fmla="*/ 0 w 6689541"/>
                <a:gd name="connsiteY4" fmla="*/ 5469624 h 10820491"/>
                <a:gd name="connsiteX0" fmla="*/ 0 w 6709750"/>
                <a:gd name="connsiteY0" fmla="*/ 5444705 h 10820491"/>
                <a:gd name="connsiteX1" fmla="*/ 6709750 w 6709750"/>
                <a:gd name="connsiteY1" fmla="*/ 0 h 10820491"/>
                <a:gd name="connsiteX2" fmla="*/ 6335095 w 6709750"/>
                <a:gd name="connsiteY2" fmla="*/ 9210707 h 10820491"/>
                <a:gd name="connsiteX3" fmla="*/ 4405286 w 6709750"/>
                <a:gd name="connsiteY3" fmla="*/ 10820491 h 10820491"/>
                <a:gd name="connsiteX4" fmla="*/ 0 w 6709750"/>
                <a:gd name="connsiteY4" fmla="*/ 5444705 h 10820491"/>
                <a:gd name="connsiteX0" fmla="*/ 0 w 6709750"/>
                <a:gd name="connsiteY0" fmla="*/ 5444705 h 10840700"/>
                <a:gd name="connsiteX1" fmla="*/ 6709750 w 6709750"/>
                <a:gd name="connsiteY1" fmla="*/ 0 h 10840700"/>
                <a:gd name="connsiteX2" fmla="*/ 6335095 w 6709750"/>
                <a:gd name="connsiteY2" fmla="*/ 9210707 h 10840700"/>
                <a:gd name="connsiteX3" fmla="*/ 4380366 w 6709750"/>
                <a:gd name="connsiteY3" fmla="*/ 10840700 h 10840700"/>
                <a:gd name="connsiteX4" fmla="*/ 0 w 6709750"/>
                <a:gd name="connsiteY4" fmla="*/ 5444705 h 1084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750" h="10840700">
                  <a:moveTo>
                    <a:pt x="0" y="5444705"/>
                  </a:moveTo>
                  <a:lnTo>
                    <a:pt x="6709750" y="0"/>
                  </a:lnTo>
                  <a:lnTo>
                    <a:pt x="6335095" y="9210707"/>
                  </a:lnTo>
                  <a:lnTo>
                    <a:pt x="4380366" y="10840700"/>
                  </a:lnTo>
                  <a:lnTo>
                    <a:pt x="0" y="5444705"/>
                  </a:lnTo>
                  <a:close/>
                </a:path>
              </a:pathLst>
            </a:cu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pic>
        <p:nvPicPr>
          <p:cNvPr id="4" name="Picture 3">
            <a:extLst>
              <a:ext uri="{FF2B5EF4-FFF2-40B4-BE49-F238E27FC236}">
                <a16:creationId xmlns:a16="http://schemas.microsoft.com/office/drawing/2014/main" id="{A557EA08-D6A9-419C-ABAC-9CB4BA5F70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3049" y="5365845"/>
            <a:ext cx="2357119" cy="916919"/>
          </a:xfrm>
          <a:prstGeom prst="rect">
            <a:avLst/>
          </a:prstGeom>
        </p:spPr>
      </p:pic>
      <p:sp>
        <p:nvSpPr>
          <p:cNvPr id="5" name="Date Placeholder 1">
            <a:extLst>
              <a:ext uri="{FF2B5EF4-FFF2-40B4-BE49-F238E27FC236}">
                <a16:creationId xmlns:a16="http://schemas.microsoft.com/office/drawing/2014/main" id="{1E913D8A-54F4-4499-80FF-9E46C8CC120B}"/>
              </a:ext>
            </a:extLst>
          </p:cNvPr>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81C644-5E25-4EC2-8921-744A839BF76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7/19/19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2">
            <a:extLst>
              <a:ext uri="{FF2B5EF4-FFF2-40B4-BE49-F238E27FC236}">
                <a16:creationId xmlns:a16="http://schemas.microsoft.com/office/drawing/2014/main" id="{DC57A8B6-5738-4B85-878F-9F8CAE7BD16B}"/>
              </a:ext>
            </a:extLst>
          </p:cNvPr>
          <p:cNvSpPr>
            <a:spLocks noGrp="1"/>
          </p:cNvSpPr>
          <p:nvPr>
            <p:ph type="ftr" sz="quarter" idx="11"/>
          </p:nvPr>
        </p:nvSpPr>
        <p:spPr>
          <a:xfrm>
            <a:off x="4165600" y="6356351"/>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3">
            <a:extLst>
              <a:ext uri="{FF2B5EF4-FFF2-40B4-BE49-F238E27FC236}">
                <a16:creationId xmlns:a16="http://schemas.microsoft.com/office/drawing/2014/main" id="{39F15563-FE4B-4501-89C9-16F7C8910692}"/>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F437A-992A-40CD-95A5-DA73404DA10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0B9AB0F-BA4A-45EC-8EBD-D36EE5738757}"/>
              </a:ext>
            </a:extLst>
          </p:cNvPr>
          <p:cNvSpPr>
            <a:spLocks noChangeArrowheads="1"/>
          </p:cNvSpPr>
          <p:nvPr userDrawn="1"/>
        </p:nvSpPr>
        <p:spPr bwMode="auto">
          <a:xfrm>
            <a:off x="7414990" y="2464100"/>
            <a:ext cx="4544779"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Project SOAR (Cooperative Agreement AID-OAA-A-14-00060) is made possible by the generous support of the American people through the United States President’s Emergency Plan for AIDS Relief (PEFPAR) and United States Agency for International Development (USAID). The contents of this presentation are the sole responsibility of Project SOAR and Population Council and do not necessarily reflect the views of PEPFAR, USAID, or the United States Government.</a:t>
            </a:r>
          </a:p>
          <a:p>
            <a:pPr marL="0" marR="0" lvl="0" indent="0" algn="l" defTabSz="914400" rtl="0" eaLnBrk="1" fontAlgn="base" latinLnBrk="0" hangingPunct="1">
              <a:lnSpc>
                <a:spcPct val="100000"/>
              </a:lnSpc>
              <a:spcBef>
                <a:spcPts val="1200"/>
              </a:spcBef>
              <a:spcAft>
                <a:spcPts val="120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Through operations research, Project SOAR will determine how best to address challenges and gaps that remain in the delivery of HIV and AIDS care and support, treatment, and prevention services. Project SOAR is producing a large, multifaceted body of high-quality evidence to guide the planning and implementation of HIV and AIDS programs and policies. Led by the Population Council, Project SOAR is implemented in collaboration with </a:t>
            </a:r>
            <a:r>
              <a:rPr kumimoji="0" lang="en-US" altLang="en-US" sz="1100" b="0" i="0" u="none" strike="noStrike" kern="1200" cap="none" spc="0" normalizeH="0" baseline="0" noProof="0" dirty="0" err="1">
                <a:ln>
                  <a:noFill/>
                </a:ln>
                <a:solidFill>
                  <a:prstClr val="black"/>
                </a:solidFill>
                <a:effectLst/>
                <a:uLnTx/>
                <a:uFillTx/>
                <a:latin typeface="Franklin Gothic Book" panose="020B0503020102020204" pitchFamily="34" charset="0"/>
                <a:ea typeface="Calibri" pitchFamily="34" charset="0"/>
                <a:cs typeface="Times New Roman" pitchFamily="18" charset="0"/>
              </a:rPr>
              <a:t>Avenir</a:t>
            </a: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 Health, Elizabeth Glaser Pediatric AIDS Foundation, Johns Hopkins University, Palladium, and The University of North Carolina.</a:t>
            </a:r>
          </a:p>
        </p:txBody>
      </p:sp>
      <p:sp>
        <p:nvSpPr>
          <p:cNvPr id="9" name="TextBox 8">
            <a:extLst>
              <a:ext uri="{FF2B5EF4-FFF2-40B4-BE49-F238E27FC236}">
                <a16:creationId xmlns:a16="http://schemas.microsoft.com/office/drawing/2014/main" id="{5A303369-72F4-461D-93E2-76E413302CD2}"/>
              </a:ext>
            </a:extLst>
          </p:cNvPr>
          <p:cNvSpPr txBox="1"/>
          <p:nvPr userDrawn="1"/>
        </p:nvSpPr>
        <p:spPr>
          <a:xfrm>
            <a:off x="609600" y="457201"/>
            <a:ext cx="109728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Thank You</a:t>
            </a:r>
          </a:p>
        </p:txBody>
      </p:sp>
      <p:pic>
        <p:nvPicPr>
          <p:cNvPr id="10" name="Picture 9">
            <a:extLst>
              <a:ext uri="{FF2B5EF4-FFF2-40B4-BE49-F238E27FC236}">
                <a16:creationId xmlns:a16="http://schemas.microsoft.com/office/drawing/2014/main" id="{C489D0CC-0568-41B7-B487-F5F98759B96E}"/>
              </a:ext>
            </a:extLst>
          </p:cNvPr>
          <p:cNvPicPr>
            <a:picLocks noChangeAspect="1"/>
          </p:cNvPicPr>
          <p:nvPr userDrawn="1"/>
        </p:nvPicPr>
        <p:blipFill rotWithShape="1">
          <a:blip r:embed="rId6" cstate="print">
            <a:clrChange>
              <a:clrFrom>
                <a:srgbClr val="FFFEFC"/>
              </a:clrFrom>
              <a:clrTo>
                <a:srgbClr val="FFFEFC">
                  <a:alpha val="0"/>
                </a:srgbClr>
              </a:clrTo>
            </a:clrChange>
            <a:extLst>
              <a:ext uri="{28A0092B-C50C-407E-A947-70E740481C1C}">
                <a14:useLocalDpi xmlns:a14="http://schemas.microsoft.com/office/drawing/2010/main" val="0"/>
              </a:ext>
            </a:extLst>
          </a:blip>
          <a:srcRect l="4664" t="3059" r="11429"/>
          <a:stretch/>
        </p:blipFill>
        <p:spPr>
          <a:xfrm>
            <a:off x="8279017" y="5403038"/>
            <a:ext cx="1077936" cy="732584"/>
          </a:xfrm>
          <a:prstGeom prst="rect">
            <a:avLst/>
          </a:prstGeom>
        </p:spPr>
      </p:pic>
      <p:pic>
        <p:nvPicPr>
          <p:cNvPr id="11" name="Picture 10">
            <a:extLst>
              <a:ext uri="{FF2B5EF4-FFF2-40B4-BE49-F238E27FC236}">
                <a16:creationId xmlns:a16="http://schemas.microsoft.com/office/drawing/2014/main" id="{8A559CC4-A5F9-4D75-9336-0C321437FC2A}"/>
              </a:ext>
            </a:extLst>
          </p:cNvPr>
          <p:cNvPicPr>
            <a:picLocks noChangeAspect="1"/>
          </p:cNvPicPr>
          <p:nvPr userDrawn="1"/>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054736" y="5470755"/>
            <a:ext cx="1659111" cy="673262"/>
          </a:xfrm>
          <a:prstGeom prst="rect">
            <a:avLst/>
          </a:prstGeom>
        </p:spPr>
      </p:pic>
      <p:sp>
        <p:nvSpPr>
          <p:cNvPr id="12" name="Rectangle 11">
            <a:extLst>
              <a:ext uri="{FF2B5EF4-FFF2-40B4-BE49-F238E27FC236}">
                <a16:creationId xmlns:a16="http://schemas.microsoft.com/office/drawing/2014/main" id="{2CC6DC8E-2587-4712-A549-533CCD35C495}"/>
              </a:ext>
            </a:extLst>
          </p:cNvPr>
          <p:cNvSpPr/>
          <p:nvPr userDrawn="1"/>
        </p:nvSpPr>
        <p:spPr>
          <a:xfrm>
            <a:off x="0" y="0"/>
            <a:ext cx="12192000" cy="686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F67C7283-F3D8-4D9D-9766-CB276330B827}"/>
              </a:ext>
            </a:extLst>
          </p:cNvPr>
          <p:cNvGrpSpPr/>
          <p:nvPr userDrawn="1"/>
        </p:nvGrpSpPr>
        <p:grpSpPr>
          <a:xfrm>
            <a:off x="894776" y="1486562"/>
            <a:ext cx="4544778" cy="3693770"/>
            <a:chOff x="894776" y="1486562"/>
            <a:chExt cx="4544778" cy="3693770"/>
          </a:xfrm>
        </p:grpSpPr>
        <p:grpSp>
          <p:nvGrpSpPr>
            <p:cNvPr id="14" name="Group 13">
              <a:extLst>
                <a:ext uri="{FF2B5EF4-FFF2-40B4-BE49-F238E27FC236}">
                  <a16:creationId xmlns:a16="http://schemas.microsoft.com/office/drawing/2014/main" id="{ED0B81DD-ABAA-47F3-9846-77602F9DDEA1}"/>
                </a:ext>
              </a:extLst>
            </p:cNvPr>
            <p:cNvGrpSpPr/>
            <p:nvPr userDrawn="1"/>
          </p:nvGrpSpPr>
          <p:grpSpPr>
            <a:xfrm>
              <a:off x="1832931" y="1631917"/>
              <a:ext cx="2668469" cy="2484857"/>
              <a:chOff x="1811665" y="1631917"/>
              <a:chExt cx="2668469" cy="2484857"/>
            </a:xfrm>
          </p:grpSpPr>
          <p:grpSp>
            <p:nvGrpSpPr>
              <p:cNvPr id="20" name="Group 19">
                <a:extLst>
                  <a:ext uri="{FF2B5EF4-FFF2-40B4-BE49-F238E27FC236}">
                    <a16:creationId xmlns:a16="http://schemas.microsoft.com/office/drawing/2014/main" id="{2D5196DB-1426-4A61-872B-964F70CE36B2}"/>
                  </a:ext>
                </a:extLst>
              </p:cNvPr>
              <p:cNvGrpSpPr/>
              <p:nvPr userDrawn="1"/>
            </p:nvGrpSpPr>
            <p:grpSpPr>
              <a:xfrm>
                <a:off x="3199972" y="2923509"/>
                <a:ext cx="1280162" cy="1193265"/>
                <a:chOff x="-2730906" y="-1263085"/>
                <a:chExt cx="1280162" cy="1193265"/>
              </a:xfrm>
            </p:grpSpPr>
            <p:sp>
              <p:nvSpPr>
                <p:cNvPr id="33" name="Rectangle: Rounded Corners 32">
                  <a:extLst>
                    <a:ext uri="{FF2B5EF4-FFF2-40B4-BE49-F238E27FC236}">
                      <a16:creationId xmlns:a16="http://schemas.microsoft.com/office/drawing/2014/main" id="{3A9A4413-62A0-42D6-BDA0-FFD4E7DE9270}"/>
                    </a:ext>
                  </a:extLst>
                </p:cNvPr>
                <p:cNvSpPr/>
                <p:nvPr userDrawn="1"/>
              </p:nvSpPr>
              <p:spPr>
                <a:xfrm>
                  <a:off x="-2730904" y="-1258540"/>
                  <a:ext cx="1280160" cy="1188720"/>
                </a:xfrm>
                <a:prstGeom prst="roundRect">
                  <a:avLst/>
                </a:prstGeom>
                <a:solidFill>
                  <a:srgbClr val="6CC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4" name="Graphic 33">
                  <a:extLst>
                    <a:ext uri="{FF2B5EF4-FFF2-40B4-BE49-F238E27FC236}">
                      <a16:creationId xmlns:a16="http://schemas.microsoft.com/office/drawing/2014/main" id="{F37A2F3A-BAA2-4CE2-B23E-6351D0D470CA}"/>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57551" y="-1263085"/>
                  <a:ext cx="933450" cy="933450"/>
                </a:xfrm>
                <a:prstGeom prst="rect">
                  <a:avLst/>
                </a:prstGeom>
              </p:spPr>
            </p:pic>
            <p:sp>
              <p:nvSpPr>
                <p:cNvPr id="35" name="TextBox 34">
                  <a:extLst>
                    <a:ext uri="{FF2B5EF4-FFF2-40B4-BE49-F238E27FC236}">
                      <a16:creationId xmlns:a16="http://schemas.microsoft.com/office/drawing/2014/main" id="{AED17148-FB6F-4FF2-82A9-4D9AF1FB760F}"/>
                    </a:ext>
                  </a:extLst>
                </p:cNvPr>
                <p:cNvSpPr txBox="1"/>
                <p:nvPr userDrawn="1"/>
              </p:nvSpPr>
              <p:spPr>
                <a:xfrm>
                  <a:off x="-2730906" y="-444618"/>
                  <a:ext cx="1280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NEWS</a:t>
                  </a:r>
                </a:p>
              </p:txBody>
            </p:sp>
          </p:grpSp>
          <p:grpSp>
            <p:nvGrpSpPr>
              <p:cNvPr id="21" name="Group 20">
                <a:extLst>
                  <a:ext uri="{FF2B5EF4-FFF2-40B4-BE49-F238E27FC236}">
                    <a16:creationId xmlns:a16="http://schemas.microsoft.com/office/drawing/2014/main" id="{97153BAB-F488-470C-A5E6-DE9266463921}"/>
                  </a:ext>
                </a:extLst>
              </p:cNvPr>
              <p:cNvGrpSpPr/>
              <p:nvPr userDrawn="1"/>
            </p:nvGrpSpPr>
            <p:grpSpPr>
              <a:xfrm>
                <a:off x="3199972" y="1631917"/>
                <a:ext cx="1280162" cy="1188720"/>
                <a:chOff x="-3716109" y="289610"/>
                <a:chExt cx="1280162" cy="1188720"/>
              </a:xfrm>
            </p:grpSpPr>
            <p:sp>
              <p:nvSpPr>
                <p:cNvPr id="30" name="Rectangle: Rounded Corners 29">
                  <a:extLst>
                    <a:ext uri="{FF2B5EF4-FFF2-40B4-BE49-F238E27FC236}">
                      <a16:creationId xmlns:a16="http://schemas.microsoft.com/office/drawing/2014/main" id="{8BA051BE-C452-4F0C-85B2-04E9437D5792}"/>
                    </a:ext>
                  </a:extLst>
                </p:cNvPr>
                <p:cNvSpPr/>
                <p:nvPr userDrawn="1"/>
              </p:nvSpPr>
              <p:spPr>
                <a:xfrm>
                  <a:off x="-3716107" y="289610"/>
                  <a:ext cx="1280160" cy="1188720"/>
                </a:xfrm>
                <a:prstGeom prst="roundRect">
                  <a:avLst/>
                </a:prstGeom>
                <a:solidFill>
                  <a:srgbClr val="6CC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1" name="Graphic 30">
                  <a:extLst>
                    <a:ext uri="{FF2B5EF4-FFF2-40B4-BE49-F238E27FC236}">
                      <a16:creationId xmlns:a16="http://schemas.microsoft.com/office/drawing/2014/main" id="{777E83ED-F169-4DD5-9DFA-9F3CC158037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00322" y="412656"/>
                  <a:ext cx="848591" cy="687358"/>
                </a:xfrm>
                <a:prstGeom prst="rect">
                  <a:avLst/>
                </a:prstGeom>
              </p:spPr>
            </p:pic>
            <p:sp>
              <p:nvSpPr>
                <p:cNvPr id="32" name="TextBox 31">
                  <a:extLst>
                    <a:ext uri="{FF2B5EF4-FFF2-40B4-BE49-F238E27FC236}">
                      <a16:creationId xmlns:a16="http://schemas.microsoft.com/office/drawing/2014/main" id="{8F778493-53D5-4A97-A828-BDDBCEDB7975}"/>
                    </a:ext>
                  </a:extLst>
                </p:cNvPr>
                <p:cNvSpPr txBox="1"/>
                <p:nvPr userDrawn="1"/>
              </p:nvSpPr>
              <p:spPr>
                <a:xfrm>
                  <a:off x="-3716109" y="1103532"/>
                  <a:ext cx="1280160" cy="365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RESOURCES</a:t>
                  </a:r>
                </a:p>
              </p:txBody>
            </p:sp>
          </p:grpSp>
          <p:grpSp>
            <p:nvGrpSpPr>
              <p:cNvPr id="22" name="Group 21">
                <a:extLst>
                  <a:ext uri="{FF2B5EF4-FFF2-40B4-BE49-F238E27FC236}">
                    <a16:creationId xmlns:a16="http://schemas.microsoft.com/office/drawing/2014/main" id="{60A8B939-1ACD-4FDB-9D1B-E9D027416D81}"/>
                  </a:ext>
                </a:extLst>
              </p:cNvPr>
              <p:cNvGrpSpPr/>
              <p:nvPr userDrawn="1"/>
            </p:nvGrpSpPr>
            <p:grpSpPr>
              <a:xfrm>
                <a:off x="1811665" y="1631917"/>
                <a:ext cx="1280162" cy="1188720"/>
                <a:chOff x="-1239908" y="-1865256"/>
                <a:chExt cx="1280162" cy="1188720"/>
              </a:xfrm>
            </p:grpSpPr>
            <p:sp>
              <p:nvSpPr>
                <p:cNvPr id="27" name="Rectangle: Rounded Corners 26">
                  <a:extLst>
                    <a:ext uri="{FF2B5EF4-FFF2-40B4-BE49-F238E27FC236}">
                      <a16:creationId xmlns:a16="http://schemas.microsoft.com/office/drawing/2014/main" id="{3C46F9F5-A7C0-4E72-A468-A1441F99DF54}"/>
                    </a:ext>
                  </a:extLst>
                </p:cNvPr>
                <p:cNvSpPr/>
                <p:nvPr userDrawn="1"/>
              </p:nvSpPr>
              <p:spPr>
                <a:xfrm>
                  <a:off x="-1239906" y="-1865256"/>
                  <a:ext cx="1280160" cy="1188720"/>
                </a:xfrm>
                <a:prstGeom prst="roundRect">
                  <a:avLst/>
                </a:prstGeom>
                <a:solidFill>
                  <a:srgbClr val="6CC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 name="Graphic 27">
                  <a:extLst>
                    <a:ext uri="{FF2B5EF4-FFF2-40B4-BE49-F238E27FC236}">
                      <a16:creationId xmlns:a16="http://schemas.microsoft.com/office/drawing/2014/main" id="{2D435FD3-E3C4-4BFE-A007-4ED1A5C9465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3505" y="-1742210"/>
                  <a:ext cx="687358" cy="687358"/>
                </a:xfrm>
                <a:prstGeom prst="rect">
                  <a:avLst/>
                </a:prstGeom>
              </p:spPr>
            </p:pic>
            <p:sp>
              <p:nvSpPr>
                <p:cNvPr id="29" name="TextBox 28">
                  <a:extLst>
                    <a:ext uri="{FF2B5EF4-FFF2-40B4-BE49-F238E27FC236}">
                      <a16:creationId xmlns:a16="http://schemas.microsoft.com/office/drawing/2014/main" id="{E1DD0DE0-1885-4B38-82FC-D8942DAD4F23}"/>
                    </a:ext>
                  </a:extLst>
                </p:cNvPr>
                <p:cNvSpPr txBox="1"/>
                <p:nvPr userDrawn="1"/>
              </p:nvSpPr>
              <p:spPr>
                <a:xfrm>
                  <a:off x="-1239908" y="-1051334"/>
                  <a:ext cx="1280160" cy="365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RESEARCH</a:t>
                  </a:r>
                </a:p>
              </p:txBody>
            </p:sp>
          </p:grpSp>
          <p:grpSp>
            <p:nvGrpSpPr>
              <p:cNvPr id="23" name="Group 22">
                <a:extLst>
                  <a:ext uri="{FF2B5EF4-FFF2-40B4-BE49-F238E27FC236}">
                    <a16:creationId xmlns:a16="http://schemas.microsoft.com/office/drawing/2014/main" id="{3383942B-A6B4-4DBE-AF42-68BBF6B4F843}"/>
                  </a:ext>
                </a:extLst>
              </p:cNvPr>
              <p:cNvGrpSpPr/>
              <p:nvPr userDrawn="1"/>
            </p:nvGrpSpPr>
            <p:grpSpPr>
              <a:xfrm>
                <a:off x="1811667" y="2923509"/>
                <a:ext cx="1280162" cy="1188720"/>
                <a:chOff x="-3716109" y="1632600"/>
                <a:chExt cx="1280162" cy="1188720"/>
              </a:xfrm>
            </p:grpSpPr>
            <p:sp>
              <p:nvSpPr>
                <p:cNvPr id="24" name="Rectangle: Rounded Corners 23">
                  <a:extLst>
                    <a:ext uri="{FF2B5EF4-FFF2-40B4-BE49-F238E27FC236}">
                      <a16:creationId xmlns:a16="http://schemas.microsoft.com/office/drawing/2014/main" id="{2EC8E2FC-0262-4493-99A7-82F91408D797}"/>
                    </a:ext>
                  </a:extLst>
                </p:cNvPr>
                <p:cNvSpPr/>
                <p:nvPr userDrawn="1"/>
              </p:nvSpPr>
              <p:spPr>
                <a:xfrm>
                  <a:off x="-3716107" y="1632600"/>
                  <a:ext cx="1280160" cy="1188720"/>
                </a:xfrm>
                <a:prstGeom prst="roundRect">
                  <a:avLst/>
                </a:prstGeom>
                <a:solidFill>
                  <a:srgbClr val="6CC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Graphic 24">
                  <a:extLst>
                    <a:ext uri="{FF2B5EF4-FFF2-40B4-BE49-F238E27FC236}">
                      <a16:creationId xmlns:a16="http://schemas.microsoft.com/office/drawing/2014/main" id="{B6F382F3-5CE5-4D24-8AE1-4CE880C06C29}"/>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00324" y="1670485"/>
                  <a:ext cx="848591" cy="848591"/>
                </a:xfrm>
                <a:prstGeom prst="rect">
                  <a:avLst/>
                </a:prstGeom>
              </p:spPr>
            </p:pic>
            <p:sp>
              <p:nvSpPr>
                <p:cNvPr id="26" name="TextBox 25">
                  <a:extLst>
                    <a:ext uri="{FF2B5EF4-FFF2-40B4-BE49-F238E27FC236}">
                      <a16:creationId xmlns:a16="http://schemas.microsoft.com/office/drawing/2014/main" id="{69B32480-EC27-46DB-9221-5D7D17E10156}"/>
                    </a:ext>
                  </a:extLst>
                </p:cNvPr>
                <p:cNvSpPr txBox="1"/>
                <p:nvPr userDrawn="1"/>
              </p:nvSpPr>
              <p:spPr>
                <a:xfrm>
                  <a:off x="-3716109" y="2446522"/>
                  <a:ext cx="1280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EVENTS</a:t>
                  </a:r>
                </a:p>
              </p:txBody>
            </p:sp>
          </p:grpSp>
        </p:grpSp>
        <p:grpSp>
          <p:nvGrpSpPr>
            <p:cNvPr id="15" name="Group 14">
              <a:extLst>
                <a:ext uri="{FF2B5EF4-FFF2-40B4-BE49-F238E27FC236}">
                  <a16:creationId xmlns:a16="http://schemas.microsoft.com/office/drawing/2014/main" id="{5AC926AF-8729-4015-976C-B992DD9DC2F3}"/>
                </a:ext>
              </a:extLst>
            </p:cNvPr>
            <p:cNvGrpSpPr/>
            <p:nvPr userDrawn="1"/>
          </p:nvGrpSpPr>
          <p:grpSpPr>
            <a:xfrm>
              <a:off x="894776" y="1486562"/>
              <a:ext cx="4544778" cy="3693770"/>
              <a:chOff x="246196" y="1348333"/>
              <a:chExt cx="4544778" cy="3693770"/>
            </a:xfrm>
          </p:grpSpPr>
          <p:sp>
            <p:nvSpPr>
              <p:cNvPr id="18" name="Freeform: Shape 17">
                <a:extLst>
                  <a:ext uri="{FF2B5EF4-FFF2-40B4-BE49-F238E27FC236}">
                    <a16:creationId xmlns:a16="http://schemas.microsoft.com/office/drawing/2014/main" id="{2A250493-7DED-4600-85AD-41450C1610B4}"/>
                  </a:ext>
                </a:extLst>
              </p:cNvPr>
              <p:cNvSpPr/>
              <p:nvPr/>
            </p:nvSpPr>
            <p:spPr>
              <a:xfrm>
                <a:off x="608045" y="1348333"/>
                <a:ext cx="3826303" cy="2743424"/>
              </a:xfrm>
              <a:custGeom>
                <a:avLst/>
                <a:gdLst>
                  <a:gd name="connsiteX0" fmla="*/ 201312 w 4504159"/>
                  <a:gd name="connsiteY0" fmla="*/ 4910 h 3391213"/>
                  <a:gd name="connsiteX1" fmla="*/ 4306121 w 4504159"/>
                  <a:gd name="connsiteY1" fmla="*/ 4910 h 3391213"/>
                  <a:gd name="connsiteX2" fmla="*/ 4502523 w 4504159"/>
                  <a:gd name="connsiteY2" fmla="*/ 201312 h 3391213"/>
                  <a:gd name="connsiteX3" fmla="*/ 4502523 w 4504159"/>
                  <a:gd name="connsiteY3" fmla="*/ 3193175 h 3391213"/>
                  <a:gd name="connsiteX4" fmla="*/ 4306121 w 4504159"/>
                  <a:gd name="connsiteY4" fmla="*/ 3389577 h 3391213"/>
                  <a:gd name="connsiteX5" fmla="*/ 201312 w 4504159"/>
                  <a:gd name="connsiteY5" fmla="*/ 3389577 h 3391213"/>
                  <a:gd name="connsiteX6" fmla="*/ 4910 w 4504159"/>
                  <a:gd name="connsiteY6" fmla="*/ 3193175 h 3391213"/>
                  <a:gd name="connsiteX7" fmla="*/ 4910 w 4504159"/>
                  <a:gd name="connsiteY7" fmla="*/ 201312 h 3391213"/>
                  <a:gd name="connsiteX8" fmla="*/ 201312 w 4504159"/>
                  <a:gd name="connsiteY8" fmla="*/ 4910 h 3391213"/>
                  <a:gd name="connsiteX9" fmla="*/ 214406 w 4504159"/>
                  <a:gd name="connsiteY9" fmla="*/ 306060 h 3391213"/>
                  <a:gd name="connsiteX10" fmla="*/ 4293027 w 4504159"/>
                  <a:gd name="connsiteY10" fmla="*/ 306060 h 3391213"/>
                  <a:gd name="connsiteX11" fmla="*/ 4293027 w 4504159"/>
                  <a:gd name="connsiteY11" fmla="*/ 3088427 h 3391213"/>
                  <a:gd name="connsiteX12" fmla="*/ 214406 w 4504159"/>
                  <a:gd name="connsiteY12" fmla="*/ 3088427 h 3391213"/>
                  <a:gd name="connsiteX13" fmla="*/ 214406 w 4504159"/>
                  <a:gd name="connsiteY13" fmla="*/ 306060 h 3391213"/>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47180 w 4497613"/>
                  <a:gd name="connsiteY9" fmla="*/ 1513262 h 3384667"/>
                  <a:gd name="connsiteX10" fmla="*/ 4288117 w 4497613"/>
                  <a:gd name="connsiteY10" fmla="*/ 301150 h 3384667"/>
                  <a:gd name="connsiteX11" fmla="*/ 4288117 w 4497613"/>
                  <a:gd name="connsiteY11" fmla="*/ 3083517 h 3384667"/>
                  <a:gd name="connsiteX12" fmla="*/ 209496 w 4497613"/>
                  <a:gd name="connsiteY12" fmla="*/ 3083517 h 3384667"/>
                  <a:gd name="connsiteX13" fmla="*/ 1347180 w 4497613"/>
                  <a:gd name="connsiteY13" fmla="*/ 1513262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288117 w 4497613"/>
                  <a:gd name="connsiteY10" fmla="*/ 301150 h 3384667"/>
                  <a:gd name="connsiteX11" fmla="*/ 4288117 w 4497613"/>
                  <a:gd name="connsiteY11" fmla="*/ 3083517 h 3384667"/>
                  <a:gd name="connsiteX12" fmla="*/ 209496 w 4497613"/>
                  <a:gd name="connsiteY12" fmla="*/ 3083517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288117 w 4497613"/>
                  <a:gd name="connsiteY10" fmla="*/ 301150 h 3384667"/>
                  <a:gd name="connsiteX11" fmla="*/ 4288117 w 4497613"/>
                  <a:gd name="connsiteY11" fmla="*/ 3083517 h 3384667"/>
                  <a:gd name="connsiteX12" fmla="*/ 135068 w 4497613"/>
                  <a:gd name="connsiteY12" fmla="*/ 3200475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2293476 w 4497613"/>
                  <a:gd name="connsiteY9" fmla="*/ 206615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2293476 w 4497613"/>
                  <a:gd name="connsiteY13" fmla="*/ 206615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2293476 w 4497613"/>
                  <a:gd name="connsiteY9" fmla="*/ 206615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2293476 w 4497613"/>
                  <a:gd name="connsiteY13" fmla="*/ 206615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7613" h="3384667">
                    <a:moveTo>
                      <a:pt x="196402" y="0"/>
                    </a:moveTo>
                    <a:lnTo>
                      <a:pt x="4301211" y="0"/>
                    </a:lnTo>
                    <a:cubicBezTo>
                      <a:pt x="4405959" y="0"/>
                      <a:pt x="4497613" y="91654"/>
                      <a:pt x="4497613" y="196402"/>
                    </a:cubicBezTo>
                    <a:lnTo>
                      <a:pt x="4497613" y="3188265"/>
                    </a:lnTo>
                    <a:cubicBezTo>
                      <a:pt x="4497613" y="3299559"/>
                      <a:pt x="4405959" y="3384667"/>
                      <a:pt x="4301211" y="3384667"/>
                    </a:cubicBezTo>
                    <a:lnTo>
                      <a:pt x="196402" y="3384667"/>
                    </a:lnTo>
                    <a:cubicBezTo>
                      <a:pt x="91654" y="3384667"/>
                      <a:pt x="0" y="3299559"/>
                      <a:pt x="0" y="3188265"/>
                    </a:cubicBezTo>
                    <a:lnTo>
                      <a:pt x="0" y="196402"/>
                    </a:lnTo>
                    <a:cubicBezTo>
                      <a:pt x="0" y="91654"/>
                      <a:pt x="91654" y="0"/>
                      <a:pt x="196402" y="0"/>
                    </a:cubicBezTo>
                    <a:close/>
                  </a:path>
                </a:pathLst>
              </a:custGeom>
              <a:noFill/>
              <a:ln w="571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98A9E5D1-CCE9-4824-9941-1627FAC3B3C8}"/>
                  </a:ext>
                </a:extLst>
              </p:cNvPr>
              <p:cNvSpPr/>
              <p:nvPr/>
            </p:nvSpPr>
            <p:spPr>
              <a:xfrm>
                <a:off x="246196" y="4198199"/>
                <a:ext cx="4544778" cy="843904"/>
              </a:xfrm>
              <a:custGeom>
                <a:avLst/>
                <a:gdLst>
                  <a:gd name="connsiteX0" fmla="*/ 4914968 w 5342142"/>
                  <a:gd name="connsiteY0" fmla="*/ 4910 h 1289708"/>
                  <a:gd name="connsiteX1" fmla="*/ 5340506 w 5342142"/>
                  <a:gd name="connsiteY1" fmla="*/ 1288072 h 1289708"/>
                  <a:gd name="connsiteX2" fmla="*/ 4910 w 5342142"/>
                  <a:gd name="connsiteY2" fmla="*/ 1288072 h 1289708"/>
                  <a:gd name="connsiteX3" fmla="*/ 430448 w 5342142"/>
                  <a:gd name="connsiteY3" fmla="*/ 4910 h 1289708"/>
                </a:gdLst>
                <a:ahLst/>
                <a:cxnLst>
                  <a:cxn ang="0">
                    <a:pos x="connsiteX0" y="connsiteY0"/>
                  </a:cxn>
                  <a:cxn ang="0">
                    <a:pos x="connsiteX1" y="connsiteY1"/>
                  </a:cxn>
                  <a:cxn ang="0">
                    <a:pos x="connsiteX2" y="connsiteY2"/>
                  </a:cxn>
                  <a:cxn ang="0">
                    <a:pos x="connsiteX3" y="connsiteY3"/>
                  </a:cxn>
                </a:cxnLst>
                <a:rect l="l" t="t" r="r" b="b"/>
                <a:pathLst>
                  <a:path w="5342142" h="1289708">
                    <a:moveTo>
                      <a:pt x="4914968" y="4910"/>
                    </a:moveTo>
                    <a:lnTo>
                      <a:pt x="5340506" y="1288072"/>
                    </a:lnTo>
                    <a:lnTo>
                      <a:pt x="4910" y="1288072"/>
                    </a:lnTo>
                    <a:lnTo>
                      <a:pt x="430448" y="491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Rectangle 15">
              <a:extLst>
                <a:ext uri="{FF2B5EF4-FFF2-40B4-BE49-F238E27FC236}">
                  <a16:creationId xmlns:a16="http://schemas.microsoft.com/office/drawing/2014/main" id="{0409F926-6B08-4832-BFC3-CA4DED60FDAD}"/>
                </a:ext>
              </a:extLst>
            </p:cNvPr>
            <p:cNvSpPr/>
            <p:nvPr userDrawn="1"/>
          </p:nvSpPr>
          <p:spPr>
            <a:xfrm>
              <a:off x="1328873" y="4375736"/>
              <a:ext cx="3740383" cy="655500"/>
            </a:xfrm>
            <a:prstGeom prst="rect">
              <a:avLst/>
            </a:prstGeom>
          </p:spPr>
          <p:txBody>
            <a:bodyPr wrap="none">
              <a:spAutoFit/>
            </a:bodyPr>
            <a:lstStyle/>
            <a:p>
              <a:pPr marL="0" marR="0" lvl="0" indent="0" algn="l" defTabSz="914400" rtl="0" eaLnBrk="1" fontAlgn="base" latinLnBrk="0" hangingPunct="1">
                <a:lnSpc>
                  <a:spcPct val="110000"/>
                </a:lnSpc>
                <a:spcBef>
                  <a:spcPts val="2400"/>
                </a:spcBef>
                <a:spcAft>
                  <a:spcPts val="1200"/>
                </a:spcAft>
                <a:buClrTx/>
                <a:buSzTx/>
                <a:buFontTx/>
                <a:buNone/>
                <a:tabLst/>
                <a:defRPr/>
              </a:pPr>
              <a:r>
                <a:rPr kumimoji="0" lang="en-US" altLang="en-US" sz="3600" b="0" i="0" u="none" strike="noStrike" kern="1200" cap="none" spc="0" normalizeH="0" baseline="0" noProof="0" dirty="0">
                  <a:ln>
                    <a:noFill/>
                  </a:ln>
                  <a:solidFill>
                    <a:srgbClr val="6CC04A"/>
                  </a:solidFill>
                  <a:effectLst/>
                  <a:uLnTx/>
                  <a:uFillTx/>
                  <a:latin typeface="Franklin Gothic Demi" panose="020B0703020102020204" pitchFamily="34" charset="0"/>
                  <a:ea typeface="+mn-ea"/>
                  <a:cs typeface="Times New Roman" pitchFamily="18" charset="0"/>
                </a:rPr>
                <a:t>Visit projsoar.org!</a:t>
              </a:r>
              <a:endParaRPr kumimoji="0" lang="en-US" altLang="en-US" sz="3600" b="0" i="0" u="none" strike="noStrike" kern="1200" cap="none" spc="0" normalizeH="0" baseline="0" noProof="0" dirty="0">
                <a:ln>
                  <a:noFill/>
                </a:ln>
                <a:solidFill>
                  <a:srgbClr val="6CC04A"/>
                </a:solidFill>
                <a:effectLst/>
                <a:uLnTx/>
                <a:uFillTx/>
                <a:latin typeface="Franklin Gothic Demi" panose="020B0703020102020204" pitchFamily="34" charset="0"/>
                <a:ea typeface="+mn-ea"/>
                <a:cs typeface="Arial" pitchFamily="34" charset="0"/>
              </a:endParaRPr>
            </a:p>
          </p:txBody>
        </p:sp>
      </p:grpSp>
    </p:spTree>
    <p:extLst>
      <p:ext uri="{BB962C8B-B14F-4D97-AF65-F5344CB8AC3E}">
        <p14:creationId xmlns:p14="http://schemas.microsoft.com/office/powerpoint/2010/main" val="69324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FEF3D4">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81" r:id="rId8"/>
    <p:sldLayoutId id="2147483656" r:id="rId9"/>
    <p:sldLayoutId id="2147483657" r:id="rId10"/>
    <p:sldLayoutId id="2147483658" r:id="rId11"/>
    <p:sldLayoutId id="2147483660" r:id="rId12"/>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image" Target="../media/image18.jpe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 y="1746913"/>
            <a:ext cx="11064240" cy="1893923"/>
          </a:xfrm>
        </p:spPr>
        <p:txBody>
          <a:bodyPr>
            <a:noAutofit/>
          </a:bodyPr>
          <a:lstStyle/>
          <a:p>
            <a:r>
              <a:rPr lang="en-US" sz="3800" b="0" dirty="0">
                <a:latin typeface="Franklin Gothic Medium" panose="020B0603020102020204" pitchFamily="34" charset="0"/>
              </a:rPr>
              <a:t>Community-based antiretroviral therapy (ART) to improve ART initiation and retention among female sex workers in Tanzania</a:t>
            </a:r>
          </a:p>
        </p:txBody>
      </p:sp>
      <p:sp>
        <p:nvSpPr>
          <p:cNvPr id="3" name="Subtitle 2"/>
          <p:cNvSpPr>
            <a:spLocks noGrp="1"/>
          </p:cNvSpPr>
          <p:nvPr>
            <p:ph type="subTitle" idx="1"/>
          </p:nvPr>
        </p:nvSpPr>
        <p:spPr>
          <a:xfrm>
            <a:off x="1005840" y="3530157"/>
            <a:ext cx="10138410" cy="2183130"/>
          </a:xfrm>
        </p:spPr>
        <p:txBody>
          <a:bodyPr>
            <a:normAutofit/>
          </a:bodyPr>
          <a:lstStyle/>
          <a:p>
            <a:pPr>
              <a:spcBef>
                <a:spcPts val="0"/>
              </a:spcBef>
            </a:pPr>
            <a:r>
              <a:rPr lang="en-US" b="1" dirty="0">
                <a:solidFill>
                  <a:schemeClr val="tx1"/>
                </a:solidFill>
              </a:rPr>
              <a:t>Lung Vu, MD, PhD</a:t>
            </a:r>
          </a:p>
          <a:p>
            <a:pPr>
              <a:spcBef>
                <a:spcPts val="0"/>
              </a:spcBef>
            </a:pPr>
            <a:r>
              <a:rPr lang="en-US" b="1" dirty="0">
                <a:solidFill>
                  <a:schemeClr val="tx1"/>
                </a:solidFill>
              </a:rPr>
              <a:t>Population Council, Washington, DC</a:t>
            </a:r>
          </a:p>
          <a:p>
            <a:pPr>
              <a:spcBef>
                <a:spcPts val="0"/>
              </a:spcBef>
            </a:pPr>
            <a:r>
              <a:rPr lang="en-ZA" sz="2400" dirty="0">
                <a:solidFill>
                  <a:schemeClr val="tx1"/>
                </a:solidFill>
              </a:rPr>
              <a:t>“Sticky linkage”: Latest evidence and new strategies satellite</a:t>
            </a:r>
          </a:p>
          <a:p>
            <a:pPr>
              <a:spcBef>
                <a:spcPts val="0"/>
              </a:spcBef>
            </a:pPr>
            <a:r>
              <a:rPr lang="en-ZA" sz="2400" dirty="0">
                <a:solidFill>
                  <a:schemeClr val="tx1"/>
                </a:solidFill>
              </a:rPr>
              <a:t>21 July 2019</a:t>
            </a:r>
          </a:p>
          <a:p>
            <a:endParaRPr lang="en-US" dirty="0"/>
          </a:p>
        </p:txBody>
      </p:sp>
      <p:pic>
        <p:nvPicPr>
          <p:cNvPr id="4" name="Picture 6">
            <a:extLst>
              <a:ext uri="{FF2B5EF4-FFF2-40B4-BE49-F238E27FC236}">
                <a16:creationId xmlns:a16="http://schemas.microsoft.com/office/drawing/2014/main" id="{A6A3E1AD-CD56-4751-BC75-2A61097A703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5998" y="5420101"/>
            <a:ext cx="14747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27BEDD49-A176-42D6-A371-71A94B80A141}"/>
              </a:ext>
            </a:extLst>
          </p:cNvPr>
          <p:cNvPicPr>
            <a:picLocks noChangeAspect="1"/>
          </p:cNvPicPr>
          <p:nvPr/>
        </p:nvPicPr>
        <p:blipFill>
          <a:blip r:embed="rId4">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2327298" y="5385176"/>
            <a:ext cx="12398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C9AFDE9C-742A-47BD-B4B3-F28B0BCFB248}"/>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955190" y="5462964"/>
            <a:ext cx="1524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378901D4-0176-404A-B611-8B85F74D946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9129" y="5359776"/>
            <a:ext cx="1990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F5490489-483C-4353-8B2E-D8B33B9BA0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6610" y="5489951"/>
            <a:ext cx="14747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C776BFE2-5BE6-4AFC-858F-1B8A3078BD78}"/>
              </a:ext>
            </a:extLst>
          </p:cNvPr>
          <p:cNvPicPr>
            <a:picLocks noChangeAspect="1"/>
          </p:cNvPicPr>
          <p:nvPr/>
        </p:nvPicPr>
        <p:blipFill>
          <a:blip r:embed="rId8">
            <a:clrChange>
              <a:clrFrom>
                <a:srgbClr val="DBEDED"/>
              </a:clrFrom>
              <a:clrTo>
                <a:srgbClr val="DBEDED">
                  <a:alpha val="0"/>
                </a:srgbClr>
              </a:clrTo>
            </a:clrChange>
            <a:extLst>
              <a:ext uri="{28A0092B-C50C-407E-A947-70E740481C1C}">
                <a14:useLocalDpi xmlns:a14="http://schemas.microsoft.com/office/drawing/2010/main" val="0"/>
              </a:ext>
            </a:extLst>
          </a:blip>
          <a:srcRect l="1801" r="86000"/>
          <a:stretch>
            <a:fillRect/>
          </a:stretch>
        </p:blipFill>
        <p:spPr bwMode="auto">
          <a:xfrm>
            <a:off x="4745060" y="5385176"/>
            <a:ext cx="8191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68ABA021-33BC-4032-897A-E31E5746A2D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27473" y="5431214"/>
            <a:ext cx="8191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a:extLst>
              <a:ext uri="{FF2B5EF4-FFF2-40B4-BE49-F238E27FC236}">
                <a16:creationId xmlns:a16="http://schemas.microsoft.com/office/drawing/2014/main" id="{9A1F59C3-BA02-4208-B324-383BEFB7D375}"/>
              </a:ext>
            </a:extLst>
          </p:cNvPr>
          <p:cNvPicPr>
            <a:picLocks noChangeAspect="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l="73756"/>
          <a:stretch>
            <a:fillRect/>
          </a:stretch>
        </p:blipFill>
        <p:spPr bwMode="auto">
          <a:xfrm>
            <a:off x="7213623" y="5462964"/>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22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2C6B-1CEE-43A7-9961-44C6E16A9A58}"/>
              </a:ext>
            </a:extLst>
          </p:cNvPr>
          <p:cNvSpPr>
            <a:spLocks noGrp="1"/>
          </p:cNvSpPr>
          <p:nvPr>
            <p:ph type="title"/>
          </p:nvPr>
        </p:nvSpPr>
        <p:spPr/>
        <p:txBody>
          <a:bodyPr>
            <a:normAutofit fontScale="90000"/>
          </a:bodyPr>
          <a:lstStyle/>
          <a:p>
            <a:r>
              <a:rPr lang="en-US" altLang="en-US" dirty="0"/>
              <a:t>Comm-ART improved ART retention </a:t>
            </a:r>
            <a:br>
              <a:rPr lang="en-US" altLang="en-US" dirty="0"/>
            </a:br>
            <a:r>
              <a:rPr lang="en-US" altLang="en-US" i="1" dirty="0"/>
              <a:t>Adjusted analysis at </a:t>
            </a:r>
            <a:r>
              <a:rPr lang="en-US" i="1" dirty="0" err="1"/>
              <a:t>endline</a:t>
            </a:r>
            <a:r>
              <a:rPr lang="en-US" i="1" dirty="0"/>
              <a:t> (N=523)</a:t>
            </a:r>
          </a:p>
        </p:txBody>
      </p:sp>
      <p:graphicFrame>
        <p:nvGraphicFramePr>
          <p:cNvPr id="3" name="Table 2">
            <a:extLst>
              <a:ext uri="{FF2B5EF4-FFF2-40B4-BE49-F238E27FC236}">
                <a16:creationId xmlns:a16="http://schemas.microsoft.com/office/drawing/2014/main" id="{2C574483-7EF0-C04C-AC3E-674159024264}"/>
              </a:ext>
            </a:extLst>
          </p:cNvPr>
          <p:cNvGraphicFramePr>
            <a:graphicFrameLocks noGrp="1"/>
          </p:cNvGraphicFramePr>
          <p:nvPr>
            <p:extLst>
              <p:ext uri="{D42A27DB-BD31-4B8C-83A1-F6EECF244321}">
                <p14:modId xmlns:p14="http://schemas.microsoft.com/office/powerpoint/2010/main" val="1729131879"/>
              </p:ext>
            </p:extLst>
          </p:nvPr>
        </p:nvGraphicFramePr>
        <p:xfrm>
          <a:off x="1189735" y="2058810"/>
          <a:ext cx="9794874" cy="2338026"/>
        </p:xfrm>
        <a:graphic>
          <a:graphicData uri="http://schemas.openxmlformats.org/drawingml/2006/table">
            <a:tbl>
              <a:tblPr firstRow="1" bandRow="1">
                <a:tableStyleId>{9DCAF9ED-07DC-4A11-8D7F-57B35C25682E}</a:tableStyleId>
              </a:tblPr>
              <a:tblGrid>
                <a:gridCol w="4351256">
                  <a:extLst>
                    <a:ext uri="{9D8B030D-6E8A-4147-A177-3AD203B41FA5}">
                      <a16:colId xmlns:a16="http://schemas.microsoft.com/office/drawing/2014/main" val="3467581423"/>
                    </a:ext>
                  </a:extLst>
                </a:gridCol>
                <a:gridCol w="2881419">
                  <a:extLst>
                    <a:ext uri="{9D8B030D-6E8A-4147-A177-3AD203B41FA5}">
                      <a16:colId xmlns:a16="http://schemas.microsoft.com/office/drawing/2014/main" val="3665213593"/>
                    </a:ext>
                  </a:extLst>
                </a:gridCol>
                <a:gridCol w="2562199">
                  <a:extLst>
                    <a:ext uri="{9D8B030D-6E8A-4147-A177-3AD203B41FA5}">
                      <a16:colId xmlns:a16="http://schemas.microsoft.com/office/drawing/2014/main" val="2168757133"/>
                    </a:ext>
                  </a:extLst>
                </a:gridCol>
              </a:tblGrid>
              <a:tr h="489886">
                <a:tc>
                  <a:txBody>
                    <a:bodyPr/>
                    <a:lstStyle>
                      <a:lvl1pPr marL="0" algn="l" defTabSz="457200" rtl="0" eaLnBrk="1" latinLnBrk="0" hangingPunct="1">
                        <a:defRPr sz="1800" b="1" kern="1200">
                          <a:solidFill>
                            <a:schemeClr val="lt1"/>
                          </a:solidFill>
                          <a:latin typeface="Franklin Gothic Book"/>
                        </a:defRPr>
                      </a:lvl1pPr>
                      <a:lvl2pPr marL="457200" algn="l" defTabSz="457200" rtl="0" eaLnBrk="1" latinLnBrk="0" hangingPunct="1">
                        <a:defRPr sz="1800" b="1" kern="1200">
                          <a:solidFill>
                            <a:schemeClr val="lt1"/>
                          </a:solidFill>
                          <a:latin typeface="Franklin Gothic Book"/>
                        </a:defRPr>
                      </a:lvl2pPr>
                      <a:lvl3pPr marL="914400" algn="l" defTabSz="457200" rtl="0" eaLnBrk="1" latinLnBrk="0" hangingPunct="1">
                        <a:defRPr sz="1800" b="1" kern="1200">
                          <a:solidFill>
                            <a:schemeClr val="lt1"/>
                          </a:solidFill>
                          <a:latin typeface="Franklin Gothic Book"/>
                        </a:defRPr>
                      </a:lvl3pPr>
                      <a:lvl4pPr marL="1371600" algn="l" defTabSz="457200" rtl="0" eaLnBrk="1" latinLnBrk="0" hangingPunct="1">
                        <a:defRPr sz="1800" b="1" kern="1200">
                          <a:solidFill>
                            <a:schemeClr val="lt1"/>
                          </a:solidFill>
                          <a:latin typeface="Franklin Gothic Book"/>
                        </a:defRPr>
                      </a:lvl4pPr>
                      <a:lvl5pPr marL="1828800" algn="l" defTabSz="457200" rtl="0" eaLnBrk="1" latinLnBrk="0" hangingPunct="1">
                        <a:defRPr sz="1800" b="1" kern="1200">
                          <a:solidFill>
                            <a:schemeClr val="lt1"/>
                          </a:solidFill>
                          <a:latin typeface="Franklin Gothic Book"/>
                        </a:defRPr>
                      </a:lvl5pPr>
                      <a:lvl6pPr marL="2286000" algn="l" defTabSz="457200" rtl="0" eaLnBrk="1" latinLnBrk="0" hangingPunct="1">
                        <a:defRPr sz="1800" b="1" kern="1200">
                          <a:solidFill>
                            <a:schemeClr val="lt1"/>
                          </a:solidFill>
                          <a:latin typeface="Franklin Gothic Book"/>
                        </a:defRPr>
                      </a:lvl6pPr>
                      <a:lvl7pPr marL="2743200" algn="l" defTabSz="457200" rtl="0" eaLnBrk="1" latinLnBrk="0" hangingPunct="1">
                        <a:defRPr sz="1800" b="1" kern="1200">
                          <a:solidFill>
                            <a:schemeClr val="lt1"/>
                          </a:solidFill>
                          <a:latin typeface="Franklin Gothic Book"/>
                        </a:defRPr>
                      </a:lvl7pPr>
                      <a:lvl8pPr marL="3200400" algn="l" defTabSz="457200" rtl="0" eaLnBrk="1" latinLnBrk="0" hangingPunct="1">
                        <a:defRPr sz="1800" b="1" kern="1200">
                          <a:solidFill>
                            <a:schemeClr val="lt1"/>
                          </a:solidFill>
                          <a:latin typeface="Franklin Gothic Book"/>
                        </a:defRPr>
                      </a:lvl8pPr>
                      <a:lvl9pPr marL="3657600" algn="l" defTabSz="457200" rtl="0" eaLnBrk="1" latinLnBrk="0" hangingPunct="1">
                        <a:defRPr sz="1800" b="1" kern="1200">
                          <a:solidFill>
                            <a:schemeClr val="lt1"/>
                          </a:solidFill>
                          <a:latin typeface="Franklin Gothic Book"/>
                        </a:defRPr>
                      </a:lvl9pPr>
                    </a:lstStyle>
                    <a:p>
                      <a:endParaRPr lang="en-US" sz="2400" b="1" dirty="0">
                        <a:solidFill>
                          <a:schemeClr val="bg1"/>
                        </a:solidFill>
                        <a:latin typeface="Franklin Gothic Medium" panose="020B0603020102020204" pitchFamily="34" charset="0"/>
                      </a:endParaRP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002B"/>
                    </a:solidFill>
                  </a:tcPr>
                </a:tc>
                <a:tc gridSpan="2">
                  <a:txBody>
                    <a:bodyPr/>
                    <a:lstStyle/>
                    <a:p>
                      <a:pPr algn="ctr"/>
                      <a:r>
                        <a:rPr lang="en-US" sz="2400" b="1" dirty="0">
                          <a:solidFill>
                            <a:schemeClr val="bg1"/>
                          </a:solidFill>
                          <a:latin typeface="Franklin Gothic Medium" panose="020B0603020102020204" pitchFamily="34" charset="0"/>
                        </a:rPr>
                        <a:t>Initiated ART</a:t>
                      </a: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002B"/>
                    </a:solidFill>
                  </a:tcPr>
                </a:tc>
                <a:tc hMerge="1">
                  <a:txBody>
                    <a:bodyPr/>
                    <a:lstStyle/>
                    <a:p>
                      <a:endParaRPr lang="en-US"/>
                    </a:p>
                  </a:txBody>
                  <a:tcPr/>
                </a:tc>
                <a:extLst>
                  <a:ext uri="{0D108BD9-81ED-4DB2-BD59-A6C34878D82A}">
                    <a16:rowId xmlns:a16="http://schemas.microsoft.com/office/drawing/2014/main" val="2583240595"/>
                  </a:ext>
                </a:extLst>
              </a:tr>
              <a:tr h="0">
                <a:tc>
                  <a:txBody>
                    <a:bodyPr/>
                    <a:lstStyle/>
                    <a:p>
                      <a:endParaRPr lang="en-US" sz="2400" b="1" dirty="0">
                        <a:solidFill>
                          <a:schemeClr val="bg1"/>
                        </a:solidFill>
                        <a:latin typeface="Franklin Gothic Medium" panose="020B0603020102020204" pitchFamily="34" charset="0"/>
                      </a:endParaRP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002B"/>
                    </a:solidFill>
                  </a:tcPr>
                </a:tc>
                <a:tc>
                  <a:txBody>
                    <a:bodyPr/>
                    <a:lstStyle/>
                    <a:p>
                      <a:pPr algn="ctr"/>
                      <a:r>
                        <a:rPr lang="en-US" sz="2400" b="1" dirty="0">
                          <a:solidFill>
                            <a:schemeClr val="bg1"/>
                          </a:solidFill>
                          <a:latin typeface="Franklin Gothic Medium" panose="020B0603020102020204" pitchFamily="34" charset="0"/>
                        </a:rPr>
                        <a:t>OR (95% CI)</a:t>
                      </a: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002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Franklin Gothic Medium" panose="020B0603020102020204" pitchFamily="34" charset="0"/>
                        </a:rPr>
                        <a:t>aOR</a:t>
                      </a:r>
                      <a:r>
                        <a:rPr lang="en-US" sz="2400" b="1" dirty="0">
                          <a:solidFill>
                            <a:schemeClr val="bg1"/>
                          </a:solidFill>
                          <a:latin typeface="Franklin Gothic Medium" panose="020B0603020102020204" pitchFamily="34" charset="0"/>
                        </a:rPr>
                        <a:t> (95% CI)</a:t>
                      </a: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002B"/>
                    </a:solidFill>
                  </a:tcPr>
                </a:tc>
                <a:extLst>
                  <a:ext uri="{0D108BD9-81ED-4DB2-BD59-A6C34878D82A}">
                    <a16:rowId xmlns:a16="http://schemas.microsoft.com/office/drawing/2014/main" val="2805780775"/>
                  </a:ext>
                </a:extLst>
              </a:tr>
              <a:tr h="0">
                <a:tc>
                  <a:txBody>
                    <a:bodyPr/>
                    <a:lstStyle/>
                    <a:p>
                      <a:pPr marL="0" marR="0">
                        <a:spcBef>
                          <a:spcPts val="0"/>
                        </a:spcBef>
                        <a:spcAft>
                          <a:spcPts val="0"/>
                        </a:spcAft>
                      </a:pPr>
                      <a:r>
                        <a:rPr lang="en-US" sz="2400" dirty="0">
                          <a:effectLst/>
                          <a:latin typeface="Franklin Gothic Medium" panose="020B0603020102020204" pitchFamily="34" charset="0"/>
                        </a:rPr>
                        <a:t>Received community-based ART</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60568" marR="60568" marT="0" marB="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Franklin Gothic Medium" panose="020B0603020102020204" pitchFamily="34" charset="0"/>
                      </a:endParaRP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Franklin Gothic Medium" panose="020B0603020102020204" pitchFamily="34" charset="0"/>
                      </a:endParaRP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0613213"/>
                  </a:ext>
                </a:extLst>
              </a:tr>
              <a:tr h="476498">
                <a:tc>
                  <a:txBody>
                    <a:bodyPr/>
                    <a:lstStyle/>
                    <a:p>
                      <a:pPr marL="0" marR="0">
                        <a:spcBef>
                          <a:spcPts val="0"/>
                        </a:spcBef>
                        <a:spcAft>
                          <a:spcPts val="0"/>
                        </a:spcAft>
                      </a:pPr>
                      <a:r>
                        <a:rPr lang="en-US" sz="2400" dirty="0">
                          <a:effectLst/>
                          <a:latin typeface="Franklin Gothic Medium" panose="020B0603020102020204" pitchFamily="34" charset="0"/>
                        </a:rPr>
                        <a:t>     No (Mbeya)</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60568" marR="60568" marT="0" marB="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latin typeface="Franklin Gothic Medium" panose="020B0603020102020204" pitchFamily="34" charset="0"/>
                        </a:rPr>
                        <a:t>1.0 (ref)</a:t>
                      </a: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latin typeface="Franklin Gothic Medium" panose="020B0603020102020204" pitchFamily="34" charset="0"/>
                        </a:rPr>
                        <a:t>1.0 (ref)</a:t>
                      </a: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5426692"/>
                  </a:ext>
                </a:extLst>
              </a:tr>
              <a:tr h="0">
                <a:tc>
                  <a:txBody>
                    <a:bodyPr/>
                    <a:lstStyle/>
                    <a:p>
                      <a:pPr marL="0" marR="0">
                        <a:spcBef>
                          <a:spcPts val="0"/>
                        </a:spcBef>
                        <a:spcAft>
                          <a:spcPts val="0"/>
                        </a:spcAft>
                      </a:pPr>
                      <a:r>
                        <a:rPr lang="en-US" sz="2400" dirty="0">
                          <a:effectLst/>
                          <a:latin typeface="Franklin Gothic Medium" panose="020B0603020102020204" pitchFamily="34" charset="0"/>
                        </a:rPr>
                        <a:t>     Yes (</a:t>
                      </a:r>
                      <a:r>
                        <a:rPr lang="en-US" sz="2400" dirty="0" err="1">
                          <a:effectLst/>
                          <a:latin typeface="Franklin Gothic Medium" panose="020B0603020102020204" pitchFamily="34" charset="0"/>
                        </a:rPr>
                        <a:t>Njombe</a:t>
                      </a:r>
                      <a:r>
                        <a:rPr lang="en-US" sz="2400" dirty="0">
                          <a:effectLst/>
                          <a:latin typeface="Franklin Gothic Medium" panose="020B0603020102020204" pitchFamily="34" charset="0"/>
                        </a:rPr>
                        <a:t>)</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60568" marR="60568" marT="0" marB="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latin typeface="Franklin Gothic Medium" panose="020B0603020102020204" pitchFamily="34" charset="0"/>
                        </a:rPr>
                        <a:t>14.4 (4.3–47.8)</a:t>
                      </a: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latin typeface="Franklin Gothic Medium" panose="020B0603020102020204" pitchFamily="34" charset="0"/>
                        </a:rPr>
                        <a:t>16.0 (4.6–55.7)</a:t>
                      </a: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3931922"/>
                  </a:ext>
                </a:extLst>
              </a:tr>
            </a:tbl>
          </a:graphicData>
        </a:graphic>
      </p:graphicFrame>
      <p:sp>
        <p:nvSpPr>
          <p:cNvPr id="5" name="TextBox 2">
            <a:extLst>
              <a:ext uri="{FF2B5EF4-FFF2-40B4-BE49-F238E27FC236}">
                <a16:creationId xmlns:a16="http://schemas.microsoft.com/office/drawing/2014/main" id="{270CDD35-3443-4B16-BB08-68E67943D3DB}"/>
              </a:ext>
            </a:extLst>
          </p:cNvPr>
          <p:cNvSpPr txBox="1">
            <a:spLocks noChangeArrowheads="1"/>
          </p:cNvSpPr>
          <p:nvPr/>
        </p:nvSpPr>
        <p:spPr bwMode="auto">
          <a:xfrm>
            <a:off x="1189735" y="4684064"/>
            <a:ext cx="97948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rgbClr val="6CC04A"/>
              </a:buClr>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ts val="600"/>
              </a:spcBef>
              <a:buClr>
                <a:srgbClr val="6CC04A"/>
              </a:buClr>
              <a:buFont typeface="Wingdings" panose="05000000000000000000" pitchFamily="2" charset="2"/>
              <a:buChar char="§"/>
              <a:defRPr sz="2800">
                <a:solidFill>
                  <a:schemeClr val="tx1"/>
                </a:solidFill>
                <a:latin typeface="Franklin Gothic Book" panose="020B0503020102020204" pitchFamily="34" charset="0"/>
              </a:defRPr>
            </a:lvl2pPr>
            <a:lvl3pPr marL="1143000" indent="-228600">
              <a:spcBef>
                <a:spcPts val="600"/>
              </a:spcBef>
              <a:buClr>
                <a:srgbClr val="6CC04A"/>
              </a:buClr>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ts val="600"/>
              </a:spcBef>
              <a:buClr>
                <a:srgbClr val="6CC04A"/>
              </a:buClr>
              <a:buFont typeface="Wingdings" panose="05000000000000000000" pitchFamily="2" charset="2"/>
              <a:buChar char="§"/>
              <a:defRPr sz="2000">
                <a:solidFill>
                  <a:schemeClr val="tx1"/>
                </a:solidFill>
                <a:latin typeface="Franklin Gothic Book" panose="020B0503020102020204" pitchFamily="34" charset="0"/>
              </a:defRPr>
            </a:lvl4pPr>
            <a:lvl5pPr marL="2057400" indent="-228600">
              <a:spcBef>
                <a:spcPts val="600"/>
              </a:spcBef>
              <a:buClr>
                <a:srgbClr val="6CC04A"/>
              </a:buClr>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ts val="600"/>
              </a:spcBef>
              <a:spcAft>
                <a:spcPct val="0"/>
              </a:spcAft>
              <a:buClr>
                <a:srgbClr val="6CC04A"/>
              </a:buClr>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ts val="600"/>
              </a:spcBef>
              <a:spcAft>
                <a:spcPct val="0"/>
              </a:spcAft>
              <a:buClr>
                <a:srgbClr val="6CC04A"/>
              </a:buClr>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ts val="600"/>
              </a:spcBef>
              <a:spcAft>
                <a:spcPct val="0"/>
              </a:spcAft>
              <a:buClr>
                <a:srgbClr val="6CC04A"/>
              </a:buClr>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ts val="600"/>
              </a:spcBef>
              <a:spcAft>
                <a:spcPct val="0"/>
              </a:spcAft>
              <a:buClr>
                <a:srgbClr val="6CC04A"/>
              </a:buClr>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ClrTx/>
              <a:buFontTx/>
              <a:buNone/>
            </a:pPr>
            <a:r>
              <a:rPr lang="en-US" altLang="en-US" sz="2000" dirty="0" err="1">
                <a:latin typeface="Franklin Gothic Medium" panose="020B0603020102020204" pitchFamily="34" charset="0"/>
              </a:rPr>
              <a:t>aOR</a:t>
            </a:r>
            <a:r>
              <a:rPr lang="en-US" altLang="en-US" sz="2000" dirty="0">
                <a:latin typeface="Franklin Gothic Medium" panose="020B0603020102020204" pitchFamily="34" charset="0"/>
              </a:rPr>
              <a:t> (adjusted odds ratio): adjusted for age, education, marital status, mobility, internalized stigma, HIV status disclosure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3C21304-3EA4-4605-91F6-8E80481C922E}"/>
              </a:ext>
            </a:extLst>
          </p:cNvPr>
          <p:cNvSpPr>
            <a:spLocks noGrp="1"/>
          </p:cNvSpPr>
          <p:nvPr>
            <p:ph type="title"/>
          </p:nvPr>
        </p:nvSpPr>
        <p:spPr>
          <a:xfrm>
            <a:off x="643102" y="276198"/>
            <a:ext cx="10691040" cy="1143000"/>
          </a:xfrm>
        </p:spPr>
        <p:txBody>
          <a:bodyPr>
            <a:normAutofit fontScale="90000"/>
          </a:bodyPr>
          <a:lstStyle/>
          <a:p>
            <a:r>
              <a:rPr lang="en-US" altLang="en-US" sz="3200" dirty="0" err="1"/>
              <a:t>FSWs</a:t>
            </a:r>
            <a:r>
              <a:rPr lang="en-US" altLang="en-US" sz="3200" dirty="0"/>
              <a:t> who retained in ART achieved high levels of viral suppression</a:t>
            </a:r>
            <a:br>
              <a:rPr lang="en-US" altLang="en-US" sz="3200" dirty="0"/>
            </a:br>
            <a:r>
              <a:rPr lang="en-US" altLang="en-US" sz="2700" b="0" i="1" dirty="0"/>
              <a:t>No statistically significant difference between intervention and comparison</a:t>
            </a:r>
          </a:p>
        </p:txBody>
      </p:sp>
      <p:graphicFrame>
        <p:nvGraphicFramePr>
          <p:cNvPr id="5" name="Chart 4">
            <a:extLst>
              <a:ext uri="{FF2B5EF4-FFF2-40B4-BE49-F238E27FC236}">
                <a16:creationId xmlns:a16="http://schemas.microsoft.com/office/drawing/2014/main" id="{01732EDD-5069-4E93-87ED-0F39EAFBB2F0}"/>
              </a:ext>
            </a:extLst>
          </p:cNvPr>
          <p:cNvGraphicFramePr>
            <a:graphicFrameLocks/>
          </p:cNvGraphicFramePr>
          <p:nvPr>
            <p:extLst>
              <p:ext uri="{D42A27DB-BD31-4B8C-83A1-F6EECF244321}">
                <p14:modId xmlns:p14="http://schemas.microsoft.com/office/powerpoint/2010/main" val="2135781612"/>
              </p:ext>
            </p:extLst>
          </p:nvPr>
        </p:nvGraphicFramePr>
        <p:xfrm>
          <a:off x="643102" y="1390170"/>
          <a:ext cx="10568858" cy="416154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CF86723-56EB-4F6E-B4AE-1F7D51A2547F}"/>
              </a:ext>
            </a:extLst>
          </p:cNvPr>
          <p:cNvSpPr txBox="1"/>
          <p:nvPr/>
        </p:nvSpPr>
        <p:spPr>
          <a:xfrm>
            <a:off x="1756611" y="5551714"/>
            <a:ext cx="1926466" cy="369332"/>
          </a:xfrm>
          <a:prstGeom prst="rect">
            <a:avLst/>
          </a:prstGeom>
          <a:noFill/>
        </p:spPr>
        <p:txBody>
          <a:bodyPr wrap="square" rtlCol="0">
            <a:spAutoFit/>
          </a:bodyPr>
          <a:lstStyle/>
          <a:p>
            <a:r>
              <a:rPr lang="en-US" dirty="0"/>
              <a:t>N=244+216=460</a:t>
            </a:r>
          </a:p>
        </p:txBody>
      </p:sp>
      <p:sp>
        <p:nvSpPr>
          <p:cNvPr id="6" name="TextBox 5">
            <a:extLst>
              <a:ext uri="{FF2B5EF4-FFF2-40B4-BE49-F238E27FC236}">
                <a16:creationId xmlns:a16="http://schemas.microsoft.com/office/drawing/2014/main" id="{50A58772-0F59-4F35-8938-43E271AE69B6}"/>
              </a:ext>
            </a:extLst>
          </p:cNvPr>
          <p:cNvSpPr txBox="1"/>
          <p:nvPr/>
        </p:nvSpPr>
        <p:spPr>
          <a:xfrm>
            <a:off x="6096000" y="5541968"/>
            <a:ext cx="1733167" cy="369332"/>
          </a:xfrm>
          <a:prstGeom prst="rect">
            <a:avLst/>
          </a:prstGeom>
          <a:noFill/>
        </p:spPr>
        <p:txBody>
          <a:bodyPr wrap="square" rtlCol="0">
            <a:spAutoFit/>
          </a:bodyPr>
          <a:lstStyle/>
          <a:p>
            <a:r>
              <a:rPr lang="en-US" dirty="0"/>
              <a:t>N=228+207=435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AC193C2-CAA9-421F-8E4D-8B57684289E9}"/>
              </a:ext>
            </a:extLst>
          </p:cNvPr>
          <p:cNvSpPr>
            <a:spLocks noGrp="1"/>
          </p:cNvSpPr>
          <p:nvPr>
            <p:ph type="title"/>
          </p:nvPr>
        </p:nvSpPr>
        <p:spPr>
          <a:xfrm>
            <a:off x="390525" y="206375"/>
            <a:ext cx="11414125" cy="1335088"/>
          </a:xfrm>
        </p:spPr>
        <p:txBody>
          <a:bodyPr/>
          <a:lstStyle/>
          <a:p>
            <a:pPr eaLnBrk="1" hangingPunct="1"/>
            <a:r>
              <a:rPr lang="en-US" altLang="en-US" dirty="0"/>
              <a:t>Comm-ART participants significantly more likely to be </a:t>
            </a:r>
            <a:r>
              <a:rPr lang="en-US" altLang="en-US" i="1" dirty="0"/>
              <a:t>“very satisfied” </a:t>
            </a:r>
            <a:r>
              <a:rPr lang="en-US" altLang="en-US" dirty="0"/>
              <a:t>with their last ART visit</a:t>
            </a:r>
          </a:p>
        </p:txBody>
      </p:sp>
      <p:graphicFrame>
        <p:nvGraphicFramePr>
          <p:cNvPr id="2" name="Chart 3">
            <a:extLst>
              <a:ext uri="{FF2B5EF4-FFF2-40B4-BE49-F238E27FC236}">
                <a16:creationId xmlns:a16="http://schemas.microsoft.com/office/drawing/2014/main" id="{5F2A228C-FB3F-44EC-A520-63AF61CB8468}"/>
              </a:ext>
            </a:extLst>
          </p:cNvPr>
          <p:cNvGraphicFramePr>
            <a:graphicFrameLocks/>
          </p:cNvGraphicFramePr>
          <p:nvPr>
            <p:extLst>
              <p:ext uri="{D42A27DB-BD31-4B8C-83A1-F6EECF244321}">
                <p14:modId xmlns:p14="http://schemas.microsoft.com/office/powerpoint/2010/main" val="2620910285"/>
              </p:ext>
            </p:extLst>
          </p:nvPr>
        </p:nvGraphicFramePr>
        <p:xfrm>
          <a:off x="796925" y="1690689"/>
          <a:ext cx="9953625" cy="37848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B4473DC-50B2-446E-ACB2-311C400053FB}"/>
              </a:ext>
            </a:extLst>
          </p:cNvPr>
          <p:cNvSpPr>
            <a:spLocks noGrp="1"/>
          </p:cNvSpPr>
          <p:nvPr>
            <p:ph type="title"/>
          </p:nvPr>
        </p:nvSpPr>
        <p:spPr>
          <a:xfrm>
            <a:off x="838200" y="185195"/>
            <a:ext cx="10515600" cy="958850"/>
          </a:xfrm>
        </p:spPr>
        <p:txBody>
          <a:bodyPr/>
          <a:lstStyle/>
          <a:p>
            <a:pPr eaLnBrk="1" hangingPunct="1"/>
            <a:r>
              <a:rPr lang="en-US" altLang="en-US" dirty="0"/>
              <a:t>Conclusions </a:t>
            </a:r>
          </a:p>
        </p:txBody>
      </p:sp>
      <p:sp>
        <p:nvSpPr>
          <p:cNvPr id="32771" name="Content Placeholder 2">
            <a:extLst>
              <a:ext uri="{FF2B5EF4-FFF2-40B4-BE49-F238E27FC236}">
                <a16:creationId xmlns:a16="http://schemas.microsoft.com/office/drawing/2014/main" id="{2307CD7F-988A-4656-8B47-67E2166F8344}"/>
              </a:ext>
            </a:extLst>
          </p:cNvPr>
          <p:cNvSpPr>
            <a:spLocks noGrp="1"/>
          </p:cNvSpPr>
          <p:nvPr>
            <p:ph idx="1"/>
          </p:nvPr>
        </p:nvSpPr>
        <p:spPr>
          <a:xfrm>
            <a:off x="838200" y="1306684"/>
            <a:ext cx="10946130" cy="4244632"/>
          </a:xfrm>
        </p:spPr>
        <p:txBody>
          <a:bodyPr>
            <a:normAutofit/>
          </a:bodyPr>
          <a:lstStyle/>
          <a:p>
            <a:pPr eaLnBrk="1" hangingPunct="1">
              <a:lnSpc>
                <a:spcPct val="110000"/>
              </a:lnSpc>
              <a:spcBef>
                <a:spcPts val="1200"/>
              </a:spcBef>
              <a:buFont typeface="Arial" panose="020B0604020202020204" pitchFamily="34" charset="0"/>
              <a:buChar char="•"/>
            </a:pPr>
            <a:r>
              <a:rPr lang="en-US" altLang="en-US" sz="2800" dirty="0"/>
              <a:t>Community-based ART was more effective in supporting FSWs to initiate and stay on ART compared to facility-based services.</a:t>
            </a:r>
          </a:p>
          <a:p>
            <a:pPr>
              <a:lnSpc>
                <a:spcPct val="110000"/>
              </a:lnSpc>
              <a:spcBef>
                <a:spcPts val="1200"/>
              </a:spcBef>
              <a:buFont typeface="Arial" panose="020B0604020202020204" pitchFamily="34" charset="0"/>
              <a:buChar char="•"/>
            </a:pPr>
            <a:r>
              <a:rPr lang="en-US" altLang="en-US" sz="2800" dirty="0">
                <a:cs typeface="Times New Roman" panose="02020603050405020304" pitchFamily="18" charset="0"/>
              </a:rPr>
              <a:t>Internalized HIV stigma had negative effect on ART initiation (less stigma associated with higher rates of ART initiation).</a:t>
            </a:r>
            <a:endParaRPr lang="en-US" altLang="en-US" sz="2800" dirty="0"/>
          </a:p>
          <a:p>
            <a:pPr eaLnBrk="1" hangingPunct="1">
              <a:lnSpc>
                <a:spcPct val="110000"/>
              </a:lnSpc>
              <a:spcBef>
                <a:spcPts val="1200"/>
              </a:spcBef>
              <a:buFont typeface="Arial" panose="020B0604020202020204" pitchFamily="34" charset="0"/>
              <a:buChar char="•"/>
            </a:pPr>
            <a:r>
              <a:rPr lang="en-US" altLang="en-US" sz="2800" dirty="0" err="1"/>
              <a:t>FSWs</a:t>
            </a:r>
            <a:r>
              <a:rPr lang="en-US" altLang="en-US" sz="2800" dirty="0"/>
              <a:t> who retained in ART achieved high levels of viral suppression.</a:t>
            </a:r>
          </a:p>
          <a:p>
            <a:pPr>
              <a:lnSpc>
                <a:spcPct val="110000"/>
              </a:lnSpc>
              <a:spcBef>
                <a:spcPts val="1200"/>
              </a:spcBef>
              <a:buFont typeface="Arial" panose="020B0604020202020204" pitchFamily="34" charset="0"/>
              <a:buChar char="•"/>
            </a:pPr>
            <a:r>
              <a:rPr lang="en-US" altLang="en-US" sz="2800" dirty="0" err="1"/>
              <a:t>FSWs</a:t>
            </a:r>
            <a:r>
              <a:rPr lang="en-US" altLang="en-US" sz="2800" dirty="0"/>
              <a:t> were more satisfied with the ART services received through the community-based platform.</a:t>
            </a:r>
          </a:p>
          <a:p>
            <a:pPr eaLnBrk="1" hangingPunct="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RT policy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04" y="2412832"/>
            <a:ext cx="3011184" cy="3635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3951837" y="2412832"/>
            <a:ext cx="7988543" cy="3635375"/>
          </a:xfrm>
          <a:prstGeom prst="rect">
            <a:avLst/>
          </a:prstGeom>
          <a:ln>
            <a:noFill/>
          </a:ln>
        </p:spPr>
      </p:pic>
      <p:sp>
        <p:nvSpPr>
          <p:cNvPr id="12" name="Title 1"/>
          <p:cNvSpPr txBox="1">
            <a:spLocks/>
          </p:cNvSpPr>
          <p:nvPr/>
        </p:nvSpPr>
        <p:spPr>
          <a:xfrm>
            <a:off x="0" y="201088"/>
            <a:ext cx="11698357" cy="804436"/>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3300" b="1" kern="1200">
                <a:solidFill>
                  <a:schemeClr val="accent1"/>
                </a:solidFill>
                <a:latin typeface="+mj-lt"/>
                <a:ea typeface="+mj-ea"/>
                <a:cs typeface="+mj-cs"/>
              </a:defRPr>
            </a:lvl1pPr>
          </a:lstStyle>
          <a:p>
            <a:pPr algn="ctr" defTabSz="457200"/>
            <a:r>
              <a:rPr lang="en-US" sz="4000" dirty="0">
                <a:solidFill>
                  <a:srgbClr val="E8303B"/>
                </a:solidFill>
                <a:latin typeface="Franklin Gothic Book" panose="020B0503020102020204" pitchFamily="34" charset="0"/>
                <a:cs typeface="Arial" pitchFamily="34" charset="0"/>
              </a:rPr>
              <a:t>Recent national policy change: </a:t>
            </a:r>
          </a:p>
          <a:p>
            <a:pPr algn="ctr" defTabSz="457200"/>
            <a:r>
              <a:rPr lang="en-US" sz="4000" dirty="0">
                <a:solidFill>
                  <a:srgbClr val="E8303B"/>
                </a:solidFill>
                <a:latin typeface="Franklin Gothic Book" panose="020B0503020102020204" pitchFamily="34" charset="0"/>
                <a:cs typeface="Arial" pitchFamily="34" charset="0"/>
              </a:rPr>
              <a:t>Allow facility-led community ART initiation for key and vulnerable populations</a:t>
            </a:r>
          </a:p>
        </p:txBody>
      </p:sp>
    </p:spTree>
    <p:extLst>
      <p:ext uri="{BB962C8B-B14F-4D97-AF65-F5344CB8AC3E}">
        <p14:creationId xmlns:p14="http://schemas.microsoft.com/office/powerpoint/2010/main" val="267644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A3FD-66BA-DC47-B659-83205BE2B3F2}"/>
              </a:ext>
            </a:extLst>
          </p:cNvPr>
          <p:cNvSpPr txBox="1">
            <a:spLocks/>
          </p:cNvSpPr>
          <p:nvPr/>
        </p:nvSpPr>
        <p:spPr>
          <a:xfrm>
            <a:off x="6880181" y="153868"/>
            <a:ext cx="5027166" cy="432359"/>
          </a:xfrm>
          <a:prstGeom prst="rect">
            <a:avLst/>
          </a:prstGeom>
        </p:spPr>
        <p:txBody>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r"/>
            <a:r>
              <a:rPr lang="en-US" altLang="en-US" sz="1800" dirty="0"/>
              <a:t>Study Team</a:t>
            </a:r>
          </a:p>
        </p:txBody>
      </p:sp>
      <p:sp>
        <p:nvSpPr>
          <p:cNvPr id="3" name="Content Placeholder 2">
            <a:extLst>
              <a:ext uri="{FF2B5EF4-FFF2-40B4-BE49-F238E27FC236}">
                <a16:creationId xmlns:a16="http://schemas.microsoft.com/office/drawing/2014/main" id="{01C012E4-25DE-3D48-BF5D-3C6443BD7E76}"/>
              </a:ext>
            </a:extLst>
          </p:cNvPr>
          <p:cNvSpPr txBox="1">
            <a:spLocks/>
          </p:cNvSpPr>
          <p:nvPr/>
        </p:nvSpPr>
        <p:spPr>
          <a:xfrm>
            <a:off x="8496616" y="517214"/>
            <a:ext cx="3557360" cy="170349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1200"/>
              </a:spcBef>
              <a:buNone/>
            </a:pPr>
            <a:r>
              <a:rPr lang="en-US" altLang="en-US" sz="1400" dirty="0"/>
              <a:t>Lung Vu, </a:t>
            </a:r>
            <a:r>
              <a:rPr lang="en-US" altLang="en-US" sz="1400" dirty="0" err="1"/>
              <a:t>Waimar</a:t>
            </a:r>
            <a:r>
              <a:rPr lang="en-US" altLang="en-US" sz="1400" dirty="0"/>
              <a:t> </a:t>
            </a:r>
            <a:r>
              <a:rPr lang="en-US" altLang="en-US" sz="1400" dirty="0" err="1"/>
              <a:t>Tun</a:t>
            </a:r>
            <a:r>
              <a:rPr lang="en-US" altLang="en-US" sz="1400" dirty="0"/>
              <a:t> (Population Council, Washington, DC), Lou </a:t>
            </a:r>
            <a:r>
              <a:rPr lang="en-US" altLang="en-US" sz="1400" dirty="0" err="1"/>
              <a:t>Apicella</a:t>
            </a:r>
            <a:r>
              <a:rPr lang="en-US" altLang="en-US" sz="1400" dirty="0"/>
              <a:t> (Population Council, Tanzania), Caterina </a:t>
            </a:r>
            <a:r>
              <a:rPr lang="en-US" altLang="en-US" sz="1400" dirty="0" err="1"/>
              <a:t>Casalini</a:t>
            </a:r>
            <a:r>
              <a:rPr lang="en-US" altLang="en-US" sz="1400" dirty="0"/>
              <a:t>, Gasper </a:t>
            </a:r>
            <a:r>
              <a:rPr lang="en-US" altLang="en-US" sz="1400" dirty="0" err="1"/>
              <a:t>Mbita</a:t>
            </a:r>
            <a:r>
              <a:rPr lang="en-US" altLang="en-US" sz="1400" dirty="0"/>
              <a:t>, Albert </a:t>
            </a:r>
            <a:r>
              <a:rPr lang="en-US" altLang="en-US" sz="1400" dirty="0" err="1"/>
              <a:t>Komba</a:t>
            </a:r>
            <a:r>
              <a:rPr lang="en-US" altLang="en-US" sz="1400" dirty="0"/>
              <a:t> (</a:t>
            </a:r>
            <a:r>
              <a:rPr lang="en-US" altLang="en-US" sz="1400" dirty="0" err="1"/>
              <a:t>Jhpiego</a:t>
            </a:r>
            <a:r>
              <a:rPr lang="en-US" altLang="en-US" sz="1400" dirty="0"/>
              <a:t>, Tanzania), </a:t>
            </a:r>
            <a:r>
              <a:rPr lang="en-US" altLang="en-US" sz="1400" dirty="0" err="1"/>
              <a:t>Kidola</a:t>
            </a:r>
            <a:r>
              <a:rPr lang="en-US" altLang="en-US" sz="1400" dirty="0"/>
              <a:t> Jeremiah (National Institute of Medical Research, Tanzania), </a:t>
            </a:r>
            <a:r>
              <a:rPr lang="en-US" altLang="en-US" sz="1400" dirty="0" err="1"/>
              <a:t>Neema</a:t>
            </a:r>
            <a:r>
              <a:rPr lang="en-US" altLang="en-US" sz="1400" dirty="0"/>
              <a:t> </a:t>
            </a:r>
            <a:r>
              <a:rPr lang="en-US" altLang="en-US" sz="1400" dirty="0" err="1"/>
              <a:t>Makyao</a:t>
            </a:r>
            <a:r>
              <a:rPr lang="en-US" altLang="en-US" sz="1400" dirty="0"/>
              <a:t> (National AIDS Control Program, Tanzania), Todd Koppenhaver, Erick </a:t>
            </a:r>
            <a:r>
              <a:rPr lang="en-US" altLang="en-US" sz="1400" dirty="0" err="1"/>
              <a:t>Mlanga</a:t>
            </a:r>
            <a:r>
              <a:rPr lang="en-US" altLang="en-US" sz="1400" dirty="0"/>
              <a:t> (USAID Tanzania</a:t>
            </a:r>
            <a:r>
              <a:rPr lang="en-US" altLang="en-US" sz="1200" dirty="0"/>
              <a:t>)</a:t>
            </a:r>
          </a:p>
        </p:txBody>
      </p:sp>
    </p:spTree>
    <p:extLst>
      <p:ext uri="{BB962C8B-B14F-4D97-AF65-F5344CB8AC3E}">
        <p14:creationId xmlns:p14="http://schemas.microsoft.com/office/powerpoint/2010/main" val="21020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objectives </a:t>
            </a:r>
          </a:p>
        </p:txBody>
      </p:sp>
      <p:sp>
        <p:nvSpPr>
          <p:cNvPr id="3" name="Content Placeholder 2"/>
          <p:cNvSpPr>
            <a:spLocks noGrp="1"/>
          </p:cNvSpPr>
          <p:nvPr>
            <p:ph idx="1"/>
          </p:nvPr>
        </p:nvSpPr>
        <p:spPr>
          <a:xfrm>
            <a:off x="838200" y="1665289"/>
            <a:ext cx="10515600" cy="4030662"/>
          </a:xfrm>
        </p:spPr>
        <p:txBody>
          <a:bodyPr>
            <a:normAutofit/>
          </a:bodyPr>
          <a:lstStyle/>
          <a:p>
            <a:r>
              <a:rPr lang="en-US" sz="2600" b="1" dirty="0"/>
              <a:t>Improve </a:t>
            </a:r>
            <a:r>
              <a:rPr lang="en-US" sz="2600" dirty="0"/>
              <a:t>antiretroviral treatment (ART) outcomes </a:t>
            </a:r>
            <a:r>
              <a:rPr lang="en-US" sz="2600" b="1" dirty="0"/>
              <a:t>among female sex workers (FSWs) </a:t>
            </a:r>
            <a:r>
              <a:rPr lang="en-US" sz="2600" dirty="0"/>
              <a:t>by designing and evaluating a community-based model of ART delivery, whereby HIV care and treatment services are integrated into existing mobile and home-based HIV testing platforms. </a:t>
            </a:r>
          </a:p>
          <a:p>
            <a:endParaRPr lang="en-US" sz="2600" dirty="0"/>
          </a:p>
          <a:p>
            <a:pPr lvl="1">
              <a:buFont typeface="Wingdings" panose="05000000000000000000" pitchFamily="2" charset="2"/>
              <a:buChar char="Ø"/>
            </a:pPr>
            <a:r>
              <a:rPr lang="en-US" sz="2600" dirty="0"/>
              <a:t>Three key outcomes: ART initiation, retention, and viral suppression. </a:t>
            </a:r>
          </a:p>
          <a:p>
            <a:pPr marL="457200" lvl="1" indent="0">
              <a:buNone/>
            </a:pPr>
            <a:endParaRPr lang="en-US" dirty="0"/>
          </a:p>
        </p:txBody>
      </p:sp>
    </p:spTree>
    <p:extLst>
      <p:ext uri="{BB962C8B-B14F-4D97-AF65-F5344CB8AC3E}">
        <p14:creationId xmlns:p14="http://schemas.microsoft.com/office/powerpoint/2010/main" val="397195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64" y="274639"/>
            <a:ext cx="11064273" cy="797416"/>
          </a:xfrm>
        </p:spPr>
        <p:txBody>
          <a:bodyPr>
            <a:normAutofit/>
          </a:bodyPr>
          <a:lstStyle/>
          <a:p>
            <a:r>
              <a:rPr lang="en-US" dirty="0"/>
              <a:t>Study design</a:t>
            </a:r>
          </a:p>
        </p:txBody>
      </p:sp>
      <p:sp>
        <p:nvSpPr>
          <p:cNvPr id="3" name="Content Placeholder 2"/>
          <p:cNvSpPr>
            <a:spLocks noGrp="1"/>
          </p:cNvSpPr>
          <p:nvPr>
            <p:ph sz="half" idx="1"/>
          </p:nvPr>
        </p:nvSpPr>
        <p:spPr>
          <a:xfrm>
            <a:off x="563863" y="1295402"/>
            <a:ext cx="5384800" cy="4525963"/>
          </a:xfrm>
        </p:spPr>
        <p:txBody>
          <a:bodyPr>
            <a:normAutofit fontScale="92500" lnSpcReduction="10000"/>
          </a:bodyPr>
          <a:lstStyle/>
          <a:p>
            <a:pPr>
              <a:lnSpc>
                <a:spcPct val="120000"/>
              </a:lnSpc>
            </a:pPr>
            <a:r>
              <a:rPr lang="en-US" dirty="0"/>
              <a:t>Implementation science research using mixed-method, quasi-experimental, prospective design</a:t>
            </a:r>
          </a:p>
          <a:p>
            <a:pPr lvl="1">
              <a:lnSpc>
                <a:spcPct val="120000"/>
              </a:lnSpc>
            </a:pPr>
            <a:r>
              <a:rPr lang="en-US" dirty="0"/>
              <a:t>Intervention site: </a:t>
            </a:r>
            <a:r>
              <a:rPr lang="en-US" dirty="0" err="1"/>
              <a:t>Njombe</a:t>
            </a:r>
            <a:endParaRPr lang="en-US" dirty="0"/>
          </a:p>
          <a:p>
            <a:pPr lvl="1">
              <a:lnSpc>
                <a:spcPct val="120000"/>
              </a:lnSpc>
            </a:pPr>
            <a:r>
              <a:rPr lang="en-US" dirty="0"/>
              <a:t>Comparison site: Mbeya</a:t>
            </a:r>
          </a:p>
          <a:p>
            <a:pPr>
              <a:lnSpc>
                <a:spcPct val="120000"/>
              </a:lnSpc>
            </a:pPr>
            <a:r>
              <a:rPr lang="en-US" dirty="0"/>
              <a:t>Eligibility:</a:t>
            </a:r>
          </a:p>
          <a:p>
            <a:pPr lvl="1">
              <a:lnSpc>
                <a:spcPct val="120000"/>
              </a:lnSpc>
            </a:pPr>
            <a:r>
              <a:rPr lang="en-US" dirty="0"/>
              <a:t>18 years and older</a:t>
            </a:r>
          </a:p>
          <a:p>
            <a:pPr lvl="1">
              <a:lnSpc>
                <a:spcPct val="120000"/>
              </a:lnSpc>
            </a:pPr>
            <a:r>
              <a:rPr lang="en-US" dirty="0"/>
              <a:t>HIV+ FSWs </a:t>
            </a:r>
            <a:r>
              <a:rPr lang="en-US" b="1" dirty="0"/>
              <a:t>not</a:t>
            </a:r>
            <a:r>
              <a:rPr lang="en-US" dirty="0"/>
              <a:t> on ART last 3 months</a:t>
            </a:r>
          </a:p>
          <a:p>
            <a:pPr lvl="1">
              <a:lnSpc>
                <a:spcPct val="120000"/>
              </a:lnSpc>
            </a:pPr>
            <a:r>
              <a:rPr lang="en-US" dirty="0"/>
              <a:t>Intention to reside in the catchment  area in next 12 months</a:t>
            </a:r>
          </a:p>
        </p:txBody>
      </p:sp>
      <p:sp>
        <p:nvSpPr>
          <p:cNvPr id="4" name="Content Placeholder 3">
            <a:extLst>
              <a:ext uri="{FF2B5EF4-FFF2-40B4-BE49-F238E27FC236}">
                <a16:creationId xmlns:a16="http://schemas.microsoft.com/office/drawing/2014/main" id="{EA01A18C-E52F-40B0-895E-5258E87C83CD}"/>
              </a:ext>
            </a:extLst>
          </p:cNvPr>
          <p:cNvSpPr>
            <a:spLocks noGrp="1"/>
          </p:cNvSpPr>
          <p:nvPr>
            <p:ph sz="half" idx="2"/>
          </p:nvPr>
        </p:nvSpPr>
        <p:spPr>
          <a:xfrm>
            <a:off x="6243339" y="1295401"/>
            <a:ext cx="5384800" cy="4525963"/>
          </a:xfrm>
        </p:spPr>
        <p:txBody>
          <a:bodyPr>
            <a:normAutofit fontScale="92500" lnSpcReduction="10000"/>
          </a:bodyPr>
          <a:lstStyle/>
          <a:p>
            <a:pPr>
              <a:lnSpc>
                <a:spcPct val="120000"/>
              </a:lnSpc>
            </a:pPr>
            <a:r>
              <a:rPr lang="en-US" dirty="0"/>
              <a:t>Intended sample size: 300 HIV+ FSWs per arm</a:t>
            </a:r>
          </a:p>
          <a:p>
            <a:pPr>
              <a:lnSpc>
                <a:spcPct val="120000"/>
              </a:lnSpc>
            </a:pPr>
            <a:r>
              <a:rPr lang="en-US" dirty="0"/>
              <a:t>Baseline data collection: July – Sept 2017</a:t>
            </a:r>
          </a:p>
          <a:p>
            <a:pPr>
              <a:lnSpc>
                <a:spcPct val="120000"/>
              </a:lnSpc>
            </a:pPr>
            <a:r>
              <a:rPr lang="en-US" dirty="0"/>
              <a:t>Follow-up: 6 (midline) and 12 months (</a:t>
            </a:r>
            <a:r>
              <a:rPr lang="en-US" dirty="0" err="1"/>
              <a:t>endline</a:t>
            </a:r>
            <a:r>
              <a:rPr lang="en-US" dirty="0"/>
              <a:t>)</a:t>
            </a:r>
          </a:p>
          <a:p>
            <a:pPr>
              <a:lnSpc>
                <a:spcPct val="120000"/>
              </a:lnSpc>
            </a:pPr>
            <a:r>
              <a:rPr lang="en-US" dirty="0"/>
              <a:t>Dried Blood Spot sample for viral load testing taken at midline and </a:t>
            </a:r>
            <a:r>
              <a:rPr lang="en-US" dirty="0" err="1"/>
              <a:t>endline</a:t>
            </a:r>
            <a:endParaRPr lang="en-ZA" dirty="0"/>
          </a:p>
        </p:txBody>
      </p:sp>
    </p:spTree>
    <p:extLst>
      <p:ext uri="{BB962C8B-B14F-4D97-AF65-F5344CB8AC3E}">
        <p14:creationId xmlns:p14="http://schemas.microsoft.com/office/powerpoint/2010/main" val="170080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301" y="2387406"/>
            <a:ext cx="2560320" cy="2585234"/>
          </a:xfrm>
          <a:prstGeom prst="rect">
            <a:avLst/>
          </a:prstGeom>
          <a:solidFill>
            <a:srgbClr val="0047B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600" b="1" dirty="0">
                <a:solidFill>
                  <a:schemeClr val="bg1"/>
                </a:solidFill>
                <a:latin typeface="Franklin Gothic Book" panose="020B0503020102020204" pitchFamily="34" charset="0"/>
              </a:rPr>
              <a:t>Community-based ART (mobile &amp; home-based)</a:t>
            </a:r>
          </a:p>
        </p:txBody>
      </p:sp>
      <p:sp>
        <p:nvSpPr>
          <p:cNvPr id="28" name="Rectangle 27"/>
          <p:cNvSpPr/>
          <p:nvPr/>
        </p:nvSpPr>
        <p:spPr>
          <a:xfrm>
            <a:off x="8801365" y="1684421"/>
            <a:ext cx="2981979" cy="3551078"/>
          </a:xfrm>
          <a:prstGeom prst="rect">
            <a:avLst/>
          </a:prstGeom>
          <a:solidFill>
            <a:srgbClr val="E4002B"/>
          </a:solidFill>
          <a:ln>
            <a:no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600" b="1" dirty="0">
                <a:solidFill>
                  <a:schemeClr val="bg1"/>
                </a:solidFill>
                <a:latin typeface="Franklin Gothic Book" panose="020B0503020102020204" pitchFamily="34" charset="0"/>
              </a:rPr>
              <a:t>Government CTCs</a:t>
            </a:r>
          </a:p>
        </p:txBody>
      </p:sp>
      <p:sp>
        <p:nvSpPr>
          <p:cNvPr id="30" name="Rectangle 29"/>
          <p:cNvSpPr/>
          <p:nvPr/>
        </p:nvSpPr>
        <p:spPr>
          <a:xfrm>
            <a:off x="9032515" y="2387406"/>
            <a:ext cx="2519683" cy="681884"/>
          </a:xfrm>
          <a:prstGeom prst="rect">
            <a:avLst/>
          </a:prstGeom>
          <a:solidFill>
            <a:srgbClr val="F2C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Franklin Gothic Book" panose="020B0503020102020204" pitchFamily="34" charset="0"/>
              </a:rPr>
              <a:t>Laboratory</a:t>
            </a:r>
          </a:p>
        </p:txBody>
      </p:sp>
      <p:sp>
        <p:nvSpPr>
          <p:cNvPr id="42" name="Rectangle 41"/>
          <p:cNvSpPr/>
          <p:nvPr/>
        </p:nvSpPr>
        <p:spPr>
          <a:xfrm>
            <a:off x="4434899" y="2191735"/>
            <a:ext cx="2377440" cy="640080"/>
          </a:xfrm>
          <a:prstGeom prst="rect">
            <a:avLst/>
          </a:prstGeom>
          <a:solidFill>
            <a:schemeClr val="bg1"/>
          </a:solidFill>
          <a:ln>
            <a:solidFill>
              <a:srgbClr val="D50032"/>
            </a:solidFill>
          </a:ln>
        </p:spPr>
        <p:txBody>
          <a:bodyPr wrap="square">
            <a:spAutoFit/>
          </a:bodyPr>
          <a:lstStyle/>
          <a:p>
            <a:pPr algn="ctr"/>
            <a:r>
              <a:rPr lang="en-US" b="1" dirty="0">
                <a:solidFill>
                  <a:srgbClr val="000000"/>
                </a:solidFill>
                <a:latin typeface="Franklin Gothic Book" panose="020B0503020102020204" pitchFamily="34" charset="0"/>
              </a:rPr>
              <a:t>Samples transportation</a:t>
            </a:r>
            <a:endParaRPr lang="en-US" dirty="0">
              <a:solidFill>
                <a:srgbClr val="000000"/>
              </a:solidFill>
              <a:latin typeface="Franklin Gothic Book" panose="020B0503020102020204" pitchFamily="34" charset="0"/>
            </a:endParaRPr>
          </a:p>
        </p:txBody>
      </p:sp>
      <p:sp>
        <p:nvSpPr>
          <p:cNvPr id="48" name="Rectangle 47"/>
          <p:cNvSpPr/>
          <p:nvPr/>
        </p:nvSpPr>
        <p:spPr>
          <a:xfrm>
            <a:off x="9314312" y="4298692"/>
            <a:ext cx="1956086" cy="596297"/>
          </a:xfrm>
          <a:prstGeom prst="rect">
            <a:avLst/>
          </a:prstGeom>
          <a:solidFill>
            <a:srgbClr val="F2C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Franklin Gothic Book" panose="020B0503020102020204" pitchFamily="34" charset="0"/>
              </a:rPr>
              <a:t>Pharmacy</a:t>
            </a:r>
          </a:p>
        </p:txBody>
      </p:sp>
      <p:sp>
        <p:nvSpPr>
          <p:cNvPr id="64" name="Rectangle 63"/>
          <p:cNvSpPr/>
          <p:nvPr/>
        </p:nvSpPr>
        <p:spPr>
          <a:xfrm>
            <a:off x="9110782" y="3372620"/>
            <a:ext cx="2385799" cy="675235"/>
          </a:xfrm>
          <a:prstGeom prst="rect">
            <a:avLst/>
          </a:prstGeom>
          <a:solidFill>
            <a:srgbClr val="F2C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Franklin Gothic Book" panose="020B0503020102020204" pitchFamily="34" charset="0"/>
              </a:rPr>
              <a:t>M&amp;E</a:t>
            </a:r>
            <a:r>
              <a:rPr lang="en-US" b="1" dirty="0">
                <a:solidFill>
                  <a:schemeClr val="tx1"/>
                </a:solidFill>
                <a:latin typeface="Franklin Gothic Book" panose="020B0503020102020204" pitchFamily="34" charset="0"/>
              </a:rPr>
              <a:t> unit</a:t>
            </a:r>
          </a:p>
        </p:txBody>
      </p:sp>
      <p:sp>
        <p:nvSpPr>
          <p:cNvPr id="8" name="Title 7">
            <a:extLst>
              <a:ext uri="{FF2B5EF4-FFF2-40B4-BE49-F238E27FC236}">
                <a16:creationId xmlns:a16="http://schemas.microsoft.com/office/drawing/2014/main" id="{3B4B08AC-9F88-4009-85BE-97329A183BD7}"/>
              </a:ext>
            </a:extLst>
          </p:cNvPr>
          <p:cNvSpPr>
            <a:spLocks noGrp="1"/>
          </p:cNvSpPr>
          <p:nvPr>
            <p:ph type="title"/>
          </p:nvPr>
        </p:nvSpPr>
        <p:spPr>
          <a:xfrm>
            <a:off x="137161" y="169665"/>
            <a:ext cx="11415037" cy="1007471"/>
          </a:xfrm>
        </p:spPr>
        <p:txBody>
          <a:bodyPr>
            <a:noAutofit/>
          </a:bodyPr>
          <a:lstStyle/>
          <a:p>
            <a:r>
              <a:rPr lang="en-ZA" dirty="0"/>
              <a:t>Linking between comm-ART and government care and treatment clinics (CTCs)</a:t>
            </a:r>
          </a:p>
        </p:txBody>
      </p:sp>
      <p:sp>
        <p:nvSpPr>
          <p:cNvPr id="34" name="Rectangle 33">
            <a:extLst>
              <a:ext uri="{FF2B5EF4-FFF2-40B4-BE49-F238E27FC236}">
                <a16:creationId xmlns:a16="http://schemas.microsoft.com/office/drawing/2014/main" id="{BEEDB348-1AA4-489E-B671-3106F5F9BAEC}"/>
              </a:ext>
            </a:extLst>
          </p:cNvPr>
          <p:cNvSpPr/>
          <p:nvPr/>
        </p:nvSpPr>
        <p:spPr>
          <a:xfrm>
            <a:off x="4457211" y="4227580"/>
            <a:ext cx="2377440" cy="646331"/>
          </a:xfrm>
          <a:prstGeom prst="rect">
            <a:avLst/>
          </a:prstGeom>
          <a:solidFill>
            <a:schemeClr val="bg1"/>
          </a:solidFill>
          <a:ln>
            <a:solidFill>
              <a:srgbClr val="D50032"/>
            </a:solidFill>
          </a:ln>
        </p:spPr>
        <p:txBody>
          <a:bodyPr wrap="square">
            <a:spAutoFit/>
          </a:bodyPr>
          <a:lstStyle/>
          <a:p>
            <a:pPr algn="ctr"/>
            <a:r>
              <a:rPr lang="en-US" b="1" dirty="0" err="1">
                <a:latin typeface="Franklin Gothic Book" panose="020B0503020102020204" pitchFamily="34" charset="0"/>
              </a:rPr>
              <a:t>ARVs</a:t>
            </a:r>
            <a:r>
              <a:rPr lang="en-US" b="1" dirty="0">
                <a:latin typeface="Franklin Gothic Book" panose="020B0503020102020204" pitchFamily="34" charset="0"/>
              </a:rPr>
              <a:t>, other meds, </a:t>
            </a:r>
            <a:r>
              <a:rPr lang="en-US" b="1" dirty="0" err="1">
                <a:latin typeface="Franklin Gothic Book" panose="020B0503020102020204" pitchFamily="34" charset="0"/>
              </a:rPr>
              <a:t>M&amp;E</a:t>
            </a:r>
            <a:r>
              <a:rPr lang="en-US" b="1" dirty="0">
                <a:latin typeface="Franklin Gothic Book" panose="020B0503020102020204" pitchFamily="34" charset="0"/>
              </a:rPr>
              <a:t> tools</a:t>
            </a:r>
          </a:p>
        </p:txBody>
      </p:sp>
      <p:sp>
        <p:nvSpPr>
          <p:cNvPr id="35" name="Rectangle 34">
            <a:extLst>
              <a:ext uri="{FF2B5EF4-FFF2-40B4-BE49-F238E27FC236}">
                <a16:creationId xmlns:a16="http://schemas.microsoft.com/office/drawing/2014/main" id="{7978CFA8-693F-4208-909E-FBC49BF9FDE5}"/>
              </a:ext>
            </a:extLst>
          </p:cNvPr>
          <p:cNvSpPr/>
          <p:nvPr/>
        </p:nvSpPr>
        <p:spPr>
          <a:xfrm>
            <a:off x="4419504" y="2996330"/>
            <a:ext cx="2377440" cy="923330"/>
          </a:xfrm>
          <a:prstGeom prst="rect">
            <a:avLst/>
          </a:prstGeom>
          <a:solidFill>
            <a:schemeClr val="bg1"/>
          </a:solidFill>
          <a:ln>
            <a:solidFill>
              <a:srgbClr val="D50032"/>
            </a:solidFill>
          </a:ln>
        </p:spPr>
        <p:txBody>
          <a:bodyPr wrap="square">
            <a:spAutoFit/>
          </a:bodyPr>
          <a:lstStyle/>
          <a:p>
            <a:pPr algn="ctr"/>
            <a:r>
              <a:rPr lang="en-US" b="1" dirty="0">
                <a:latin typeface="Franklin Gothic Book" panose="020B0503020102020204" pitchFamily="34" charset="0"/>
              </a:rPr>
              <a:t>Data manager brings reports/ CTC card to mother CTCs</a:t>
            </a:r>
          </a:p>
        </p:txBody>
      </p:sp>
      <p:cxnSp>
        <p:nvCxnSpPr>
          <p:cNvPr id="10" name="Straight Arrow Connector 9">
            <a:extLst>
              <a:ext uri="{FF2B5EF4-FFF2-40B4-BE49-F238E27FC236}">
                <a16:creationId xmlns:a16="http://schemas.microsoft.com/office/drawing/2014/main" id="{201D9D1F-326B-429C-BA05-8D5F611E4F9B}"/>
              </a:ext>
            </a:extLst>
          </p:cNvPr>
          <p:cNvCxnSpPr>
            <a:cxnSpLocks/>
          </p:cNvCxnSpPr>
          <p:nvPr/>
        </p:nvCxnSpPr>
        <p:spPr>
          <a:xfrm>
            <a:off x="3114954" y="2612722"/>
            <a:ext cx="1331924" cy="0"/>
          </a:xfrm>
          <a:prstGeom prst="straightConnector1">
            <a:avLst/>
          </a:prstGeom>
          <a:ln w="57150">
            <a:solidFill>
              <a:srgbClr val="F2A900"/>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F9F35370-2371-4855-926A-3C69E45F32CE}"/>
              </a:ext>
            </a:extLst>
          </p:cNvPr>
          <p:cNvCxnSpPr/>
          <p:nvPr/>
        </p:nvCxnSpPr>
        <p:spPr>
          <a:xfrm>
            <a:off x="3186556" y="3640036"/>
            <a:ext cx="1188720" cy="0"/>
          </a:xfrm>
          <a:prstGeom prst="straightConnector1">
            <a:avLst/>
          </a:prstGeom>
          <a:ln w="57150">
            <a:solidFill>
              <a:srgbClr val="F2A900"/>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43E27AC-4E16-419B-B1CA-670E14F0D60D}"/>
              </a:ext>
            </a:extLst>
          </p:cNvPr>
          <p:cNvCxnSpPr>
            <a:cxnSpLocks/>
          </p:cNvCxnSpPr>
          <p:nvPr/>
        </p:nvCxnSpPr>
        <p:spPr>
          <a:xfrm flipH="1">
            <a:off x="3043352" y="4559009"/>
            <a:ext cx="1331924" cy="0"/>
          </a:xfrm>
          <a:prstGeom prst="straightConnector1">
            <a:avLst/>
          </a:prstGeom>
          <a:ln w="57150">
            <a:solidFill>
              <a:srgbClr val="F2A900"/>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29DA86BF-FBDF-48FE-A075-2B9D590E6148}"/>
              </a:ext>
            </a:extLst>
          </p:cNvPr>
          <p:cNvCxnSpPr>
            <a:cxnSpLocks/>
          </p:cNvCxnSpPr>
          <p:nvPr/>
        </p:nvCxnSpPr>
        <p:spPr>
          <a:xfrm flipV="1">
            <a:off x="6924683" y="2642718"/>
            <a:ext cx="1899336" cy="15895"/>
          </a:xfrm>
          <a:prstGeom prst="straightConnector1">
            <a:avLst/>
          </a:prstGeom>
          <a:ln w="57150">
            <a:solidFill>
              <a:srgbClr val="F2A900"/>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EFCACC91-3C8B-4E4A-B035-D7A5529A1278}"/>
              </a:ext>
            </a:extLst>
          </p:cNvPr>
          <p:cNvCxnSpPr>
            <a:cxnSpLocks/>
          </p:cNvCxnSpPr>
          <p:nvPr/>
        </p:nvCxnSpPr>
        <p:spPr>
          <a:xfrm>
            <a:off x="6883906" y="3640036"/>
            <a:ext cx="1940113" cy="0"/>
          </a:xfrm>
          <a:prstGeom prst="straightConnector1">
            <a:avLst/>
          </a:prstGeom>
          <a:ln w="57150">
            <a:solidFill>
              <a:srgbClr val="F2A900"/>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7B19EED1-6480-428A-98AF-987CDE2B80F6}"/>
              </a:ext>
            </a:extLst>
          </p:cNvPr>
          <p:cNvCxnSpPr>
            <a:cxnSpLocks/>
          </p:cNvCxnSpPr>
          <p:nvPr/>
        </p:nvCxnSpPr>
        <p:spPr>
          <a:xfrm flipH="1">
            <a:off x="6812339" y="4521258"/>
            <a:ext cx="2011680" cy="0"/>
          </a:xfrm>
          <a:prstGeom prst="straightConnector1">
            <a:avLst/>
          </a:prstGeom>
          <a:ln w="57150">
            <a:solidFill>
              <a:srgbClr val="F2A900"/>
            </a:solidFill>
            <a:prstDash val="lg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01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3B763D-CBEC-4175-BF83-77A4DF193999}"/>
              </a:ext>
            </a:extLst>
          </p:cNvPr>
          <p:cNvSpPr>
            <a:spLocks noGrp="1"/>
          </p:cNvSpPr>
          <p:nvPr>
            <p:ph type="title"/>
          </p:nvPr>
        </p:nvSpPr>
        <p:spPr>
          <a:xfrm>
            <a:off x="750480" y="0"/>
            <a:ext cx="10691040" cy="1143000"/>
          </a:xfrm>
        </p:spPr>
        <p:txBody>
          <a:bodyPr/>
          <a:lstStyle/>
          <a:p>
            <a:r>
              <a:rPr lang="en-ZA" dirty="0"/>
              <a:t>Intervention building blocks (</a:t>
            </a:r>
            <a:r>
              <a:rPr lang="en-ZA" dirty="0" err="1"/>
              <a:t>Njombe</a:t>
            </a:r>
            <a:r>
              <a:rPr lang="en-ZA" dirty="0"/>
              <a:t>)</a:t>
            </a:r>
          </a:p>
        </p:txBody>
      </p:sp>
      <p:graphicFrame>
        <p:nvGraphicFramePr>
          <p:cNvPr id="4" name="Table 3">
            <a:extLst>
              <a:ext uri="{FF2B5EF4-FFF2-40B4-BE49-F238E27FC236}">
                <a16:creationId xmlns:a16="http://schemas.microsoft.com/office/drawing/2014/main" id="{C3DECA49-86F1-CD46-A3F2-239534AD3A8D}"/>
              </a:ext>
            </a:extLst>
          </p:cNvPr>
          <p:cNvGraphicFramePr>
            <a:graphicFrameLocks noGrp="1"/>
          </p:cNvGraphicFramePr>
          <p:nvPr>
            <p:extLst>
              <p:ext uri="{D42A27DB-BD31-4B8C-83A1-F6EECF244321}">
                <p14:modId xmlns:p14="http://schemas.microsoft.com/office/powerpoint/2010/main" val="2728910462"/>
              </p:ext>
            </p:extLst>
          </p:nvPr>
        </p:nvGraphicFramePr>
        <p:xfrm>
          <a:off x="569608" y="1395570"/>
          <a:ext cx="11127811" cy="4480560"/>
        </p:xfrm>
        <a:graphic>
          <a:graphicData uri="http://schemas.openxmlformats.org/drawingml/2006/table">
            <a:tbl>
              <a:tblPr firstRow="1" bandRow="1">
                <a:tableStyleId>{5C22544A-7EE6-4342-B048-85BDC9FD1C3A}</a:tableStyleId>
              </a:tblPr>
              <a:tblGrid>
                <a:gridCol w="1517984">
                  <a:extLst>
                    <a:ext uri="{9D8B030D-6E8A-4147-A177-3AD203B41FA5}">
                      <a16:colId xmlns:a16="http://schemas.microsoft.com/office/drawing/2014/main" val="2034369086"/>
                    </a:ext>
                  </a:extLst>
                </a:gridCol>
                <a:gridCol w="3277815">
                  <a:extLst>
                    <a:ext uri="{9D8B030D-6E8A-4147-A177-3AD203B41FA5}">
                      <a16:colId xmlns:a16="http://schemas.microsoft.com/office/drawing/2014/main" val="2617528722"/>
                    </a:ext>
                  </a:extLst>
                </a:gridCol>
                <a:gridCol w="3040796">
                  <a:extLst>
                    <a:ext uri="{9D8B030D-6E8A-4147-A177-3AD203B41FA5}">
                      <a16:colId xmlns:a16="http://schemas.microsoft.com/office/drawing/2014/main" val="3770370790"/>
                    </a:ext>
                  </a:extLst>
                </a:gridCol>
                <a:gridCol w="3291216">
                  <a:extLst>
                    <a:ext uri="{9D8B030D-6E8A-4147-A177-3AD203B41FA5}">
                      <a16:colId xmlns:a16="http://schemas.microsoft.com/office/drawing/2014/main" val="2958033833"/>
                    </a:ext>
                  </a:extLst>
                </a:gridCol>
              </a:tblGrid>
              <a:tr h="568426">
                <a:tc>
                  <a:txBody>
                    <a:bodyPr/>
                    <a:lstStyle/>
                    <a:p>
                      <a:endParaRPr lang="en-US" dirty="0"/>
                    </a:p>
                  </a:txBody>
                  <a:tcPr>
                    <a:noFill/>
                  </a:tcPr>
                </a:tc>
                <a:tc>
                  <a:txBody>
                    <a:bodyPr/>
                    <a:lstStyle/>
                    <a:p>
                      <a:pPr algn="ctr"/>
                      <a:r>
                        <a:rPr lang="en-US" sz="2400" dirty="0">
                          <a:solidFill>
                            <a:schemeClr val="tx1"/>
                          </a:solidFill>
                          <a:latin typeface="Franklin Gothic Book" panose="020B0503020102020204" pitchFamily="34" charset="0"/>
                        </a:rPr>
                        <a:t>Testing</a:t>
                      </a:r>
                    </a:p>
                  </a:txBody>
                  <a:tcPr>
                    <a:noFill/>
                  </a:tcPr>
                </a:tc>
                <a:tc>
                  <a:txBody>
                    <a:bodyPr/>
                    <a:lstStyle/>
                    <a:p>
                      <a:pPr algn="ctr"/>
                      <a:r>
                        <a:rPr lang="en-US" sz="2400" dirty="0">
                          <a:solidFill>
                            <a:schemeClr val="tx1"/>
                          </a:solidFill>
                          <a:latin typeface="Franklin Gothic Book" panose="020B0503020102020204" pitchFamily="34" charset="0"/>
                        </a:rPr>
                        <a:t>Linkage to ART</a:t>
                      </a:r>
                    </a:p>
                  </a:txBody>
                  <a:tcPr>
                    <a:noFill/>
                  </a:tcPr>
                </a:tc>
                <a:tc>
                  <a:txBody>
                    <a:bodyPr/>
                    <a:lstStyle/>
                    <a:p>
                      <a:pPr algn="ctr"/>
                      <a:r>
                        <a:rPr lang="en-US" sz="2400" dirty="0">
                          <a:solidFill>
                            <a:schemeClr val="tx1"/>
                          </a:solidFill>
                          <a:latin typeface="Franklin Gothic Book" panose="020B0503020102020204" pitchFamily="34" charset="0"/>
                        </a:rPr>
                        <a:t>ART refill &amp; clinical exam</a:t>
                      </a:r>
                    </a:p>
                  </a:txBody>
                  <a:tcPr>
                    <a:noFill/>
                  </a:tcPr>
                </a:tc>
                <a:extLst>
                  <a:ext uri="{0D108BD9-81ED-4DB2-BD59-A6C34878D82A}">
                    <a16:rowId xmlns:a16="http://schemas.microsoft.com/office/drawing/2014/main" val="3646369899"/>
                  </a:ext>
                </a:extLst>
              </a:tr>
              <a:tr h="593681">
                <a:tc>
                  <a:txBody>
                    <a:bodyPr/>
                    <a:lstStyle/>
                    <a:p>
                      <a:r>
                        <a:rPr lang="en-US" sz="2400" b="1" dirty="0">
                          <a:solidFill>
                            <a:schemeClr val="bg1"/>
                          </a:solidFill>
                          <a:latin typeface="Franklin Gothic Book" panose="020B0503020102020204" pitchFamily="34" charset="0"/>
                        </a:rPr>
                        <a:t>WHEN</a:t>
                      </a:r>
                    </a:p>
                  </a:txBody>
                  <a:tcPr>
                    <a:solidFill>
                      <a:srgbClr val="F6B700"/>
                    </a:solidFill>
                  </a:tcPr>
                </a:tc>
                <a:tc>
                  <a:txBody>
                    <a:bodyPr/>
                    <a:lstStyle/>
                    <a:p>
                      <a:r>
                        <a:rPr lang="en-US" sz="1800" b="0" dirty="0">
                          <a:latin typeface="Franklin Gothic Book" panose="020B0503020102020204" pitchFamily="34" charset="0"/>
                        </a:rPr>
                        <a:t>Daily/moonlight, walk-ins</a:t>
                      </a:r>
                    </a:p>
                  </a:txBody>
                  <a:tcPr>
                    <a:solidFill>
                      <a:srgbClr val="F6B700">
                        <a:alpha val="8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latin typeface="Franklin Gothic Book" panose="020B0503020102020204" pitchFamily="34" charset="0"/>
                        </a:rPr>
                        <a:t>Same day ART start if client ready</a:t>
                      </a:r>
                    </a:p>
                  </a:txBody>
                  <a:tcPr>
                    <a:solidFill>
                      <a:srgbClr val="F6B700">
                        <a:alpha val="8000"/>
                      </a:srgbClr>
                    </a:solidFill>
                  </a:tcPr>
                </a:tc>
                <a:tc>
                  <a:txBody>
                    <a:bodyPr/>
                    <a:lstStyle/>
                    <a:p>
                      <a:r>
                        <a:rPr lang="en-US" sz="1800" b="0" dirty="0">
                          <a:latin typeface="Franklin Gothic Book" panose="020B0503020102020204" pitchFamily="34" charset="0"/>
                        </a:rPr>
                        <a:t>M0, M1, M3, thereafter every 4 months</a:t>
                      </a:r>
                    </a:p>
                  </a:txBody>
                  <a:tcPr>
                    <a:solidFill>
                      <a:srgbClr val="F6B700">
                        <a:alpha val="8000"/>
                      </a:srgbClr>
                    </a:solidFill>
                  </a:tcPr>
                </a:tc>
                <a:extLst>
                  <a:ext uri="{0D108BD9-81ED-4DB2-BD59-A6C34878D82A}">
                    <a16:rowId xmlns:a16="http://schemas.microsoft.com/office/drawing/2014/main" val="3454059805"/>
                  </a:ext>
                </a:extLst>
              </a:tr>
              <a:tr h="851225">
                <a:tc>
                  <a:txBody>
                    <a:bodyPr/>
                    <a:lstStyle/>
                    <a:p>
                      <a:r>
                        <a:rPr lang="en-US" sz="2400" b="1" dirty="0">
                          <a:solidFill>
                            <a:schemeClr val="bg1"/>
                          </a:solidFill>
                          <a:latin typeface="Franklin Gothic Book" panose="020B0503020102020204" pitchFamily="34" charset="0"/>
                        </a:rPr>
                        <a:t>WHERE</a:t>
                      </a:r>
                    </a:p>
                  </a:txBody>
                  <a:tcPr>
                    <a:solidFill>
                      <a:srgbClr val="E4002B"/>
                    </a:solidFill>
                  </a:tcPr>
                </a:tc>
                <a:tc>
                  <a:txBody>
                    <a:bodyPr/>
                    <a:lstStyle/>
                    <a:p>
                      <a:r>
                        <a:rPr lang="en-US" sz="1800" b="0" dirty="0">
                          <a:latin typeface="Franklin Gothic Book" panose="020B0503020102020204" pitchFamily="34" charset="0"/>
                        </a:rPr>
                        <a:t>Community locations – mobile tents, rented rooms, or FSWs homes</a:t>
                      </a:r>
                    </a:p>
                  </a:txBody>
                  <a:tcPr>
                    <a:solidFill>
                      <a:srgbClr val="E4002B">
                        <a:alpha val="46000"/>
                      </a:srgbClr>
                    </a:solidFill>
                  </a:tcPr>
                </a:tc>
                <a:tc>
                  <a:txBody>
                    <a:bodyPr/>
                    <a:lstStyle/>
                    <a:p>
                      <a:r>
                        <a:rPr lang="en-US" sz="1800" b="0" dirty="0">
                          <a:latin typeface="Franklin Gothic Book" panose="020B0503020102020204" pitchFamily="34" charset="0"/>
                        </a:rPr>
                        <a:t>Same community locations as testing</a:t>
                      </a:r>
                    </a:p>
                  </a:txBody>
                  <a:tcPr>
                    <a:solidFill>
                      <a:srgbClr val="E4002B">
                        <a:alpha val="46000"/>
                      </a:srgbClr>
                    </a:solidFill>
                  </a:tcPr>
                </a:tc>
                <a:tc>
                  <a:txBody>
                    <a:bodyPr/>
                    <a:lstStyle/>
                    <a:p>
                      <a:r>
                        <a:rPr lang="en-US" sz="1800" b="0" dirty="0">
                          <a:latin typeface="Franklin Gothic Book" panose="020B0503020102020204" pitchFamily="34" charset="0"/>
                        </a:rPr>
                        <a:t>Same community locations as testing</a:t>
                      </a:r>
                    </a:p>
                  </a:txBody>
                  <a:tcPr>
                    <a:solidFill>
                      <a:srgbClr val="E4002B">
                        <a:alpha val="46000"/>
                      </a:srgbClr>
                    </a:solidFill>
                  </a:tcPr>
                </a:tc>
                <a:extLst>
                  <a:ext uri="{0D108BD9-81ED-4DB2-BD59-A6C34878D82A}">
                    <a16:rowId xmlns:a16="http://schemas.microsoft.com/office/drawing/2014/main" val="1560378019"/>
                  </a:ext>
                </a:extLst>
              </a:tr>
              <a:tr h="595857">
                <a:tc>
                  <a:txBody>
                    <a:bodyPr/>
                    <a:lstStyle/>
                    <a:p>
                      <a:r>
                        <a:rPr lang="en-US" sz="2400" b="1" dirty="0">
                          <a:solidFill>
                            <a:schemeClr val="bg1"/>
                          </a:solidFill>
                          <a:latin typeface="Franklin Gothic Book" panose="020B0503020102020204" pitchFamily="34" charset="0"/>
                        </a:rPr>
                        <a:t>WHO</a:t>
                      </a:r>
                    </a:p>
                  </a:txBody>
                  <a:tcPr>
                    <a:solidFill>
                      <a:srgbClr val="0047BB"/>
                    </a:solidFill>
                  </a:tcPr>
                </a:tc>
                <a:tc>
                  <a:txBody>
                    <a:bodyPr/>
                    <a:lstStyle/>
                    <a:p>
                      <a:r>
                        <a:rPr lang="en-US" sz="1800" b="0" dirty="0">
                          <a:latin typeface="Franklin Gothic Book" panose="020B0503020102020204" pitchFamily="34" charset="0"/>
                        </a:rPr>
                        <a:t>Nurses &amp; clinicians</a:t>
                      </a:r>
                    </a:p>
                    <a:p>
                      <a:r>
                        <a:rPr lang="en-US" sz="1800" b="0" dirty="0">
                          <a:latin typeface="Franklin Gothic Book" panose="020B0503020102020204" pitchFamily="34" charset="0"/>
                        </a:rPr>
                        <a:t>Peer educator mobilization</a:t>
                      </a:r>
                    </a:p>
                  </a:txBody>
                  <a:tcPr>
                    <a:solidFill>
                      <a:srgbClr val="0047BB">
                        <a:alpha val="47000"/>
                      </a:srgbClr>
                    </a:solidFill>
                  </a:tcPr>
                </a:tc>
                <a:tc>
                  <a:txBody>
                    <a:bodyPr/>
                    <a:lstStyle/>
                    <a:p>
                      <a:r>
                        <a:rPr lang="en-US" sz="1800" b="0" dirty="0">
                          <a:latin typeface="Franklin Gothic Book" panose="020B0503020102020204" pitchFamily="34" charset="0"/>
                        </a:rPr>
                        <a:t>Nurses &amp; clinicians</a:t>
                      </a:r>
                    </a:p>
                    <a:p>
                      <a:r>
                        <a:rPr lang="en-US" sz="1800" b="0" dirty="0">
                          <a:latin typeface="Franklin Gothic Book" panose="020B0503020102020204" pitchFamily="34" charset="0"/>
                        </a:rPr>
                        <a:t>Peer educators</a:t>
                      </a:r>
                    </a:p>
                  </a:txBody>
                  <a:tcPr>
                    <a:solidFill>
                      <a:srgbClr val="0047BB">
                        <a:alpha val="47000"/>
                      </a:srgbClr>
                    </a:solidFill>
                  </a:tcPr>
                </a:tc>
                <a:tc>
                  <a:txBody>
                    <a:bodyPr/>
                    <a:lstStyle/>
                    <a:p>
                      <a:r>
                        <a:rPr lang="en-US" sz="1800" b="0" dirty="0">
                          <a:latin typeface="Franklin Gothic Book" panose="020B0503020102020204" pitchFamily="34" charset="0"/>
                        </a:rPr>
                        <a:t>Nurses &amp; clinicians</a:t>
                      </a:r>
                    </a:p>
                  </a:txBody>
                  <a:tcPr>
                    <a:solidFill>
                      <a:srgbClr val="0047BB">
                        <a:alpha val="47000"/>
                      </a:srgbClr>
                    </a:solidFill>
                  </a:tcPr>
                </a:tc>
                <a:extLst>
                  <a:ext uri="{0D108BD9-81ED-4DB2-BD59-A6C34878D82A}">
                    <a16:rowId xmlns:a16="http://schemas.microsoft.com/office/drawing/2014/main" val="2676333865"/>
                  </a:ext>
                </a:extLst>
              </a:tr>
              <a:tr h="1230948">
                <a:tc>
                  <a:txBody>
                    <a:bodyPr/>
                    <a:lstStyle/>
                    <a:p>
                      <a:r>
                        <a:rPr lang="en-US" sz="2400" b="1" dirty="0">
                          <a:solidFill>
                            <a:schemeClr val="bg1"/>
                          </a:solidFill>
                          <a:latin typeface="Franklin Gothic Book" panose="020B0503020102020204" pitchFamily="34" charset="0"/>
                        </a:rPr>
                        <a:t>WHAT</a:t>
                      </a:r>
                    </a:p>
                  </a:txBody>
                  <a:tcPr>
                    <a:solidFill>
                      <a:srgbClr val="8246AF"/>
                    </a:solidFill>
                  </a:tcPr>
                </a:tc>
                <a:tc>
                  <a:txBody>
                    <a:bodyPr/>
                    <a:lstStyle/>
                    <a:p>
                      <a:r>
                        <a:rPr lang="en-US" sz="1800" b="0" dirty="0">
                          <a:latin typeface="Franklin Gothic Book" panose="020B0503020102020204" pitchFamily="34" charset="0"/>
                        </a:rPr>
                        <a:t>HIV testing services, STI testing and treatment, condoms and health promotion messages, referral to GBV/FP</a:t>
                      </a:r>
                    </a:p>
                  </a:txBody>
                  <a:tcPr>
                    <a:solidFill>
                      <a:srgbClr val="8246AF">
                        <a:alpha val="20000"/>
                      </a:srgbClr>
                    </a:solidFill>
                  </a:tcPr>
                </a:tc>
                <a:tc>
                  <a:txBody>
                    <a:bodyPr/>
                    <a:lstStyle/>
                    <a:p>
                      <a:r>
                        <a:rPr lang="en-US" sz="1800" b="0" dirty="0">
                          <a:latin typeface="Franklin Gothic Book" panose="020B0503020102020204" pitchFamily="34" charset="0"/>
                        </a:rPr>
                        <a:t>Offer same day community ART start in post-test counselling</a:t>
                      </a:r>
                    </a:p>
                    <a:p>
                      <a:endParaRPr lang="en-US" sz="1800" b="0" dirty="0">
                        <a:latin typeface="Franklin Gothic Book" panose="020B0503020102020204" pitchFamily="34" charset="0"/>
                      </a:endParaRPr>
                    </a:p>
                  </a:txBody>
                  <a:tcPr>
                    <a:solidFill>
                      <a:srgbClr val="8246AF">
                        <a:alpha val="20000"/>
                      </a:srgbClr>
                    </a:solidFill>
                  </a:tcPr>
                </a:tc>
                <a:tc>
                  <a:txBody>
                    <a:bodyPr/>
                    <a:lstStyle/>
                    <a:p>
                      <a:r>
                        <a:rPr lang="en-US" sz="1800" b="0" dirty="0">
                          <a:latin typeface="Franklin Gothic Book" panose="020B0503020102020204" pitchFamily="34" charset="0"/>
                        </a:rPr>
                        <a:t>ART refills</a:t>
                      </a:r>
                      <a:br>
                        <a:rPr lang="en-US" sz="1800" b="0" dirty="0">
                          <a:latin typeface="Franklin Gothic Book" panose="020B0503020102020204" pitchFamily="34" charset="0"/>
                        </a:rPr>
                      </a:br>
                      <a:r>
                        <a:rPr lang="en-US" sz="1800" b="0" dirty="0">
                          <a:latin typeface="Franklin Gothic Book" panose="020B0503020102020204" pitchFamily="34" charset="0"/>
                        </a:rPr>
                        <a:t>Adherence and risk counselling</a:t>
                      </a:r>
                    </a:p>
                    <a:p>
                      <a:r>
                        <a:rPr lang="en-US" sz="1800" b="0" dirty="0">
                          <a:latin typeface="Franklin Gothic Book" panose="020B0503020102020204" pitchFamily="34" charset="0"/>
                        </a:rPr>
                        <a:t>OI, TB screening</a:t>
                      </a:r>
                    </a:p>
                    <a:p>
                      <a:r>
                        <a:rPr lang="en-US" sz="1800" b="0" dirty="0">
                          <a:latin typeface="Franklin Gothic Book" panose="020B0503020102020204" pitchFamily="34" charset="0"/>
                        </a:rPr>
                        <a:t>Referrals </a:t>
                      </a:r>
                    </a:p>
                    <a:p>
                      <a:r>
                        <a:rPr lang="en-US" sz="1800" b="0" dirty="0">
                          <a:latin typeface="Franklin Gothic Book" panose="020B0503020102020204" pitchFamily="34" charset="0"/>
                        </a:rPr>
                        <a:t>Laboratory services</a:t>
                      </a:r>
                    </a:p>
                  </a:txBody>
                  <a:tcPr>
                    <a:solidFill>
                      <a:srgbClr val="8246AF">
                        <a:alpha val="20000"/>
                      </a:srgbClr>
                    </a:solidFill>
                  </a:tcPr>
                </a:tc>
                <a:extLst>
                  <a:ext uri="{0D108BD9-81ED-4DB2-BD59-A6C34878D82A}">
                    <a16:rowId xmlns:a16="http://schemas.microsoft.com/office/drawing/2014/main" val="212904845"/>
                  </a:ext>
                </a:extLst>
              </a:tr>
            </a:tbl>
          </a:graphicData>
        </a:graphic>
      </p:graphicFrame>
    </p:spTree>
    <p:extLst>
      <p:ext uri="{BB962C8B-B14F-4D97-AF65-F5344CB8AC3E}">
        <p14:creationId xmlns:p14="http://schemas.microsoft.com/office/powerpoint/2010/main" val="84205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F541-D686-415D-B753-4FD56CB02271}"/>
              </a:ext>
            </a:extLst>
          </p:cNvPr>
          <p:cNvSpPr>
            <a:spLocks noGrp="1"/>
          </p:cNvSpPr>
          <p:nvPr>
            <p:ph type="title"/>
          </p:nvPr>
        </p:nvSpPr>
        <p:spPr>
          <a:xfrm>
            <a:off x="189830" y="135290"/>
            <a:ext cx="11725359" cy="1330160"/>
          </a:xfrm>
        </p:spPr>
        <p:txBody>
          <a:bodyPr>
            <a:normAutofit fontScale="90000"/>
          </a:bodyPr>
          <a:lstStyle/>
          <a:p>
            <a:pPr lvl="0" defTabSz="914400">
              <a:spcBef>
                <a:spcPts val="0"/>
              </a:spcBef>
              <a:defRPr/>
            </a:pPr>
            <a:r>
              <a:rPr lang="en-US" dirty="0"/>
              <a:t>The main differences between the two arms are: 1) service locations, 2) refill schedules, and 3) ART providers</a:t>
            </a:r>
          </a:p>
        </p:txBody>
      </p:sp>
      <p:sp>
        <p:nvSpPr>
          <p:cNvPr id="5" name="Text Placeholder 4">
            <a:extLst>
              <a:ext uri="{FF2B5EF4-FFF2-40B4-BE49-F238E27FC236}">
                <a16:creationId xmlns:a16="http://schemas.microsoft.com/office/drawing/2014/main" id="{8B5112BE-26AF-4FC0-9A62-BE97B946BCE4}"/>
              </a:ext>
            </a:extLst>
          </p:cNvPr>
          <p:cNvSpPr>
            <a:spLocks noGrp="1"/>
          </p:cNvSpPr>
          <p:nvPr>
            <p:ph type="body" idx="1"/>
          </p:nvPr>
        </p:nvSpPr>
        <p:spPr>
          <a:xfrm>
            <a:off x="556410" y="1535112"/>
            <a:ext cx="5117728" cy="639763"/>
          </a:xfrm>
        </p:spPr>
        <p:txBody>
          <a:bodyPr>
            <a:noAutofit/>
          </a:bodyPr>
          <a:lstStyle/>
          <a:p>
            <a:pPr algn="ctr"/>
            <a:endParaRPr lang="en-US" sz="3200" dirty="0"/>
          </a:p>
          <a:p>
            <a:pPr algn="ctr"/>
            <a:r>
              <a:rPr lang="en-US" sz="3200" dirty="0">
                <a:solidFill>
                  <a:srgbClr val="003A5D"/>
                </a:solidFill>
              </a:rPr>
              <a:t>Intervention Arm</a:t>
            </a:r>
          </a:p>
        </p:txBody>
      </p:sp>
      <p:sp>
        <p:nvSpPr>
          <p:cNvPr id="12" name="Content Placeholder 11">
            <a:extLst>
              <a:ext uri="{FF2B5EF4-FFF2-40B4-BE49-F238E27FC236}">
                <a16:creationId xmlns:a16="http://schemas.microsoft.com/office/drawing/2014/main" id="{00CA1832-47AC-43E7-BC78-1C2D39FD01C8}"/>
              </a:ext>
            </a:extLst>
          </p:cNvPr>
          <p:cNvSpPr>
            <a:spLocks noGrp="1"/>
          </p:cNvSpPr>
          <p:nvPr>
            <p:ph sz="half" idx="2"/>
          </p:nvPr>
        </p:nvSpPr>
        <p:spPr>
          <a:xfrm>
            <a:off x="750457" y="2174877"/>
            <a:ext cx="5117728" cy="3951288"/>
          </a:xfrm>
        </p:spPr>
        <p:txBody>
          <a:bodyPr>
            <a:normAutofit lnSpcReduction="10000"/>
          </a:bodyPr>
          <a:lstStyle/>
          <a:p>
            <a:pPr>
              <a:buClr>
                <a:schemeClr val="tx1"/>
              </a:buClr>
              <a:buFont typeface="Arial" panose="020B0604020202020204" pitchFamily="34" charset="0"/>
              <a:buChar char="•"/>
            </a:pPr>
            <a:r>
              <a:rPr lang="en-US" dirty="0">
                <a:solidFill>
                  <a:srgbClr val="C00000"/>
                </a:solidFill>
              </a:rPr>
              <a:t>Same day ART was offered</a:t>
            </a:r>
          </a:p>
          <a:p>
            <a:r>
              <a:rPr lang="en-US" dirty="0"/>
              <a:t>FSWs received </a:t>
            </a:r>
            <a:r>
              <a:rPr lang="en-US" dirty="0">
                <a:solidFill>
                  <a:srgbClr val="C00000"/>
                </a:solidFill>
              </a:rPr>
              <a:t>1-month ART supply </a:t>
            </a:r>
            <a:r>
              <a:rPr lang="en-US" dirty="0"/>
              <a:t>at enrollment at mobile tents and  homes</a:t>
            </a:r>
          </a:p>
          <a:p>
            <a:r>
              <a:rPr lang="en-US" dirty="0"/>
              <a:t>2nd appointment: </a:t>
            </a:r>
            <a:r>
              <a:rPr lang="en-US" dirty="0">
                <a:solidFill>
                  <a:srgbClr val="C00000"/>
                </a:solidFill>
              </a:rPr>
              <a:t>2 months ART supply </a:t>
            </a:r>
            <a:r>
              <a:rPr lang="en-US" dirty="0">
                <a:solidFill>
                  <a:schemeClr val="tx1"/>
                </a:solidFill>
              </a:rPr>
              <a:t>in community </a:t>
            </a:r>
          </a:p>
          <a:p>
            <a:r>
              <a:rPr lang="en-US" dirty="0"/>
              <a:t>3rd and subsequent visits: </a:t>
            </a:r>
            <a:r>
              <a:rPr lang="en-US" dirty="0">
                <a:solidFill>
                  <a:srgbClr val="C00000"/>
                </a:solidFill>
              </a:rPr>
              <a:t>3 months ART supply </a:t>
            </a:r>
            <a:r>
              <a:rPr lang="en-US" dirty="0">
                <a:solidFill>
                  <a:schemeClr val="tx1"/>
                </a:solidFill>
              </a:rPr>
              <a:t>in community</a:t>
            </a:r>
          </a:p>
          <a:p>
            <a:r>
              <a:rPr lang="en-US" dirty="0"/>
              <a:t>Service providers: </a:t>
            </a:r>
            <a:r>
              <a:rPr lang="en-US" dirty="0">
                <a:solidFill>
                  <a:srgbClr val="C00000"/>
                </a:solidFill>
              </a:rPr>
              <a:t>clinicians &amp; nurses </a:t>
            </a:r>
          </a:p>
          <a:p>
            <a:endParaRPr lang="en-ZA" dirty="0"/>
          </a:p>
        </p:txBody>
      </p:sp>
      <p:sp>
        <p:nvSpPr>
          <p:cNvPr id="6" name="Text Placeholder 5">
            <a:extLst>
              <a:ext uri="{FF2B5EF4-FFF2-40B4-BE49-F238E27FC236}">
                <a16:creationId xmlns:a16="http://schemas.microsoft.com/office/drawing/2014/main" id="{CB00DD8E-86A0-4E3A-981A-BC42EE2DC2D6}"/>
              </a:ext>
            </a:extLst>
          </p:cNvPr>
          <p:cNvSpPr>
            <a:spLocks noGrp="1"/>
          </p:cNvSpPr>
          <p:nvPr>
            <p:ph type="body" sz="quarter" idx="3"/>
          </p:nvPr>
        </p:nvSpPr>
        <p:spPr/>
        <p:txBody>
          <a:bodyPr>
            <a:normAutofit/>
          </a:bodyPr>
          <a:lstStyle/>
          <a:p>
            <a:pPr algn="ctr"/>
            <a:r>
              <a:rPr lang="en-US" sz="3200" dirty="0">
                <a:solidFill>
                  <a:srgbClr val="003A5D"/>
                </a:solidFill>
              </a:rPr>
              <a:t>Comparison Arm</a:t>
            </a:r>
          </a:p>
        </p:txBody>
      </p:sp>
      <p:sp>
        <p:nvSpPr>
          <p:cNvPr id="7" name="Content Placeholder 6">
            <a:extLst>
              <a:ext uri="{FF2B5EF4-FFF2-40B4-BE49-F238E27FC236}">
                <a16:creationId xmlns:a16="http://schemas.microsoft.com/office/drawing/2014/main" id="{523500D2-9331-41B9-AFD5-AA913C37314E}"/>
              </a:ext>
            </a:extLst>
          </p:cNvPr>
          <p:cNvSpPr>
            <a:spLocks noGrp="1"/>
          </p:cNvSpPr>
          <p:nvPr>
            <p:ph sz="quarter" idx="4"/>
          </p:nvPr>
        </p:nvSpPr>
        <p:spPr>
          <a:xfrm>
            <a:off x="6617994" y="2314202"/>
            <a:ext cx="5389033" cy="3951288"/>
          </a:xfrm>
        </p:spPr>
        <p:txBody>
          <a:bodyPr>
            <a:normAutofit lnSpcReduction="10000"/>
          </a:bodyPr>
          <a:lstStyle/>
          <a:p>
            <a:r>
              <a:rPr lang="en-US" dirty="0"/>
              <a:t>FSWs were referred to the government facility-based ART services</a:t>
            </a:r>
          </a:p>
          <a:p>
            <a:r>
              <a:rPr lang="en-US" dirty="0"/>
              <a:t>Facility-based </a:t>
            </a:r>
            <a:r>
              <a:rPr lang="en-US" dirty="0">
                <a:solidFill>
                  <a:srgbClr val="C00000"/>
                </a:solidFill>
              </a:rPr>
              <a:t>monthly visits </a:t>
            </a:r>
            <a:r>
              <a:rPr lang="en-US" dirty="0"/>
              <a:t>for the first six months for evaluation and ART refills </a:t>
            </a:r>
          </a:p>
          <a:p>
            <a:r>
              <a:rPr lang="en-US" dirty="0"/>
              <a:t>Subsequent facility-based visits: </a:t>
            </a:r>
            <a:r>
              <a:rPr lang="en-US" dirty="0">
                <a:solidFill>
                  <a:srgbClr val="C00000"/>
                </a:solidFill>
              </a:rPr>
              <a:t>variable but often monthly</a:t>
            </a:r>
          </a:p>
          <a:p>
            <a:r>
              <a:rPr lang="en-US" dirty="0"/>
              <a:t>Service providers: </a:t>
            </a:r>
            <a:r>
              <a:rPr lang="en-US" dirty="0">
                <a:solidFill>
                  <a:srgbClr val="C00000"/>
                </a:solidFill>
              </a:rPr>
              <a:t>doctors</a:t>
            </a:r>
          </a:p>
          <a:p>
            <a:endParaRPr lang="en-ZA" dirty="0"/>
          </a:p>
        </p:txBody>
      </p:sp>
    </p:spTree>
    <p:extLst>
      <p:ext uri="{BB962C8B-B14F-4D97-AF65-F5344CB8AC3E}">
        <p14:creationId xmlns:p14="http://schemas.microsoft.com/office/powerpoint/2010/main" val="125002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3B763D-CBEC-4175-BF83-77A4DF193999}"/>
              </a:ext>
            </a:extLst>
          </p:cNvPr>
          <p:cNvSpPr>
            <a:spLocks noGrp="1"/>
          </p:cNvSpPr>
          <p:nvPr>
            <p:ph type="title"/>
          </p:nvPr>
        </p:nvSpPr>
        <p:spPr>
          <a:xfrm>
            <a:off x="367862" y="191479"/>
            <a:ext cx="11073658" cy="1143000"/>
          </a:xfrm>
        </p:spPr>
        <p:txBody>
          <a:bodyPr/>
          <a:lstStyle/>
          <a:p>
            <a:r>
              <a:rPr lang="en-ZA" dirty="0"/>
              <a:t>Summary of recruitment &amp; follow-ups</a:t>
            </a:r>
          </a:p>
        </p:txBody>
      </p:sp>
      <p:graphicFrame>
        <p:nvGraphicFramePr>
          <p:cNvPr id="10" name="Table 9">
            <a:extLst>
              <a:ext uri="{FF2B5EF4-FFF2-40B4-BE49-F238E27FC236}">
                <a16:creationId xmlns:a16="http://schemas.microsoft.com/office/drawing/2014/main" id="{9CDEC32E-9316-4E5E-9286-22243D479D5D}"/>
              </a:ext>
            </a:extLst>
          </p:cNvPr>
          <p:cNvGraphicFramePr>
            <a:graphicFrameLocks noGrp="1"/>
          </p:cNvGraphicFramePr>
          <p:nvPr>
            <p:extLst>
              <p:ext uri="{D42A27DB-BD31-4B8C-83A1-F6EECF244321}">
                <p14:modId xmlns:p14="http://schemas.microsoft.com/office/powerpoint/2010/main" val="2260543985"/>
              </p:ext>
            </p:extLst>
          </p:nvPr>
        </p:nvGraphicFramePr>
        <p:xfrm>
          <a:off x="662151" y="1382655"/>
          <a:ext cx="10779369" cy="4333323"/>
        </p:xfrm>
        <a:graphic>
          <a:graphicData uri="http://schemas.openxmlformats.org/drawingml/2006/table">
            <a:tbl>
              <a:tblPr firstRow="1" bandRow="1">
                <a:tableStyleId>{9DCAF9ED-07DC-4A11-8D7F-57B35C25682E}</a:tableStyleId>
              </a:tblPr>
              <a:tblGrid>
                <a:gridCol w="5438398">
                  <a:extLst>
                    <a:ext uri="{9D8B030D-6E8A-4147-A177-3AD203B41FA5}">
                      <a16:colId xmlns:a16="http://schemas.microsoft.com/office/drawing/2014/main" val="2034369086"/>
                    </a:ext>
                  </a:extLst>
                </a:gridCol>
                <a:gridCol w="2734856">
                  <a:extLst>
                    <a:ext uri="{9D8B030D-6E8A-4147-A177-3AD203B41FA5}">
                      <a16:colId xmlns:a16="http://schemas.microsoft.com/office/drawing/2014/main" val="805368480"/>
                    </a:ext>
                  </a:extLst>
                </a:gridCol>
                <a:gridCol w="2606115">
                  <a:extLst>
                    <a:ext uri="{9D8B030D-6E8A-4147-A177-3AD203B41FA5}">
                      <a16:colId xmlns:a16="http://schemas.microsoft.com/office/drawing/2014/main" val="4185831790"/>
                    </a:ext>
                  </a:extLst>
                </a:gridCol>
              </a:tblGrid>
              <a:tr h="1274507">
                <a:tc>
                  <a:txBody>
                    <a:bodyPr/>
                    <a:lstStyle>
                      <a:lvl1pPr marL="0" algn="l" defTabSz="457200" rtl="0" eaLnBrk="1" latinLnBrk="0" hangingPunct="1">
                        <a:defRPr sz="1800" b="1" kern="1200">
                          <a:solidFill>
                            <a:schemeClr val="lt1"/>
                          </a:solidFill>
                          <a:latin typeface="Franklin Gothic Book"/>
                        </a:defRPr>
                      </a:lvl1pPr>
                      <a:lvl2pPr marL="457200" algn="l" defTabSz="457200" rtl="0" eaLnBrk="1" latinLnBrk="0" hangingPunct="1">
                        <a:defRPr sz="1800" b="1" kern="1200">
                          <a:solidFill>
                            <a:schemeClr val="lt1"/>
                          </a:solidFill>
                          <a:latin typeface="Franklin Gothic Book"/>
                        </a:defRPr>
                      </a:lvl2pPr>
                      <a:lvl3pPr marL="914400" algn="l" defTabSz="457200" rtl="0" eaLnBrk="1" latinLnBrk="0" hangingPunct="1">
                        <a:defRPr sz="1800" b="1" kern="1200">
                          <a:solidFill>
                            <a:schemeClr val="lt1"/>
                          </a:solidFill>
                          <a:latin typeface="Franklin Gothic Book"/>
                        </a:defRPr>
                      </a:lvl3pPr>
                      <a:lvl4pPr marL="1371600" algn="l" defTabSz="457200" rtl="0" eaLnBrk="1" latinLnBrk="0" hangingPunct="1">
                        <a:defRPr sz="1800" b="1" kern="1200">
                          <a:solidFill>
                            <a:schemeClr val="lt1"/>
                          </a:solidFill>
                          <a:latin typeface="Franklin Gothic Book"/>
                        </a:defRPr>
                      </a:lvl4pPr>
                      <a:lvl5pPr marL="1828800" algn="l" defTabSz="457200" rtl="0" eaLnBrk="1" latinLnBrk="0" hangingPunct="1">
                        <a:defRPr sz="1800" b="1" kern="1200">
                          <a:solidFill>
                            <a:schemeClr val="lt1"/>
                          </a:solidFill>
                          <a:latin typeface="Franklin Gothic Book"/>
                        </a:defRPr>
                      </a:lvl5pPr>
                      <a:lvl6pPr marL="2286000" algn="l" defTabSz="457200" rtl="0" eaLnBrk="1" latinLnBrk="0" hangingPunct="1">
                        <a:defRPr sz="1800" b="1" kern="1200">
                          <a:solidFill>
                            <a:schemeClr val="lt1"/>
                          </a:solidFill>
                          <a:latin typeface="Franklin Gothic Book"/>
                        </a:defRPr>
                      </a:lvl6pPr>
                      <a:lvl7pPr marL="2743200" algn="l" defTabSz="457200" rtl="0" eaLnBrk="1" latinLnBrk="0" hangingPunct="1">
                        <a:defRPr sz="1800" b="1" kern="1200">
                          <a:solidFill>
                            <a:schemeClr val="lt1"/>
                          </a:solidFill>
                          <a:latin typeface="Franklin Gothic Book"/>
                        </a:defRPr>
                      </a:lvl7pPr>
                      <a:lvl8pPr marL="3200400" algn="l" defTabSz="457200" rtl="0" eaLnBrk="1" latinLnBrk="0" hangingPunct="1">
                        <a:defRPr sz="1800" b="1" kern="1200">
                          <a:solidFill>
                            <a:schemeClr val="lt1"/>
                          </a:solidFill>
                          <a:latin typeface="Franklin Gothic Book"/>
                        </a:defRPr>
                      </a:lvl8pPr>
                      <a:lvl9pPr marL="3657600" algn="l" defTabSz="457200" rtl="0" eaLnBrk="1" latinLnBrk="0" hangingPunct="1">
                        <a:defRPr sz="1800" b="1" kern="1200">
                          <a:solidFill>
                            <a:schemeClr val="lt1"/>
                          </a:solidFill>
                          <a:latin typeface="Franklin Gothic Book"/>
                        </a:defRPr>
                      </a:lvl9pPr>
                    </a:lstStyle>
                    <a:p>
                      <a:endParaRPr lang="en-US" dirty="0">
                        <a:latin typeface="Franklin Gothic Book" panose="020B0503020102020204" pitchFamily="34" charset="0"/>
                      </a:endParaRPr>
                    </a:p>
                  </a:txBody>
                  <a:tcPr marT="91440" marB="9144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solidFill>
                      <a:srgbClr val="E4002B"/>
                    </a:solidFill>
                  </a:tcPr>
                </a:tc>
                <a:tc>
                  <a:txBody>
                    <a:bodyPr/>
                    <a:lstStyle/>
                    <a:p>
                      <a:pPr algn="ctr"/>
                      <a:r>
                        <a:rPr lang="en-US" sz="2400" dirty="0">
                          <a:latin typeface="Franklin Gothic Book" panose="020B0503020102020204" pitchFamily="34" charset="0"/>
                        </a:rPr>
                        <a:t>Intervention </a:t>
                      </a:r>
                    </a:p>
                    <a:p>
                      <a:pPr algn="ctr"/>
                      <a:r>
                        <a:rPr lang="en-US" sz="2400" dirty="0">
                          <a:latin typeface="Franklin Gothic Book" panose="020B0503020102020204" pitchFamily="34" charset="0"/>
                        </a:rPr>
                        <a:t>(</a:t>
                      </a:r>
                      <a:r>
                        <a:rPr lang="en-US" sz="2400" dirty="0" err="1">
                          <a:latin typeface="Franklin Gothic Book" panose="020B0503020102020204" pitchFamily="34" charset="0"/>
                        </a:rPr>
                        <a:t>Njombe</a:t>
                      </a:r>
                      <a:r>
                        <a:rPr lang="en-US" sz="2400" dirty="0">
                          <a:latin typeface="Franklin Gothic Book" panose="020B0503020102020204" pitchFamily="34" charset="0"/>
                        </a:rPr>
                        <a:t>)</a:t>
                      </a:r>
                      <a:endParaRPr lang="en-US" sz="2400" b="1" dirty="0">
                        <a:latin typeface="Franklin Gothic Book" panose="020B0503020102020204" pitchFamily="34" charset="0"/>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solidFill>
                      <a:srgbClr val="E4002B"/>
                    </a:solidFill>
                  </a:tcPr>
                </a:tc>
                <a:tc>
                  <a:txBody>
                    <a:bodyPr/>
                    <a:lstStyle/>
                    <a:p>
                      <a:pPr algn="ctr"/>
                      <a:r>
                        <a:rPr lang="en-US" sz="2400" dirty="0">
                          <a:latin typeface="Franklin Gothic Book" panose="020B0503020102020204" pitchFamily="34" charset="0"/>
                        </a:rPr>
                        <a:t>Comparison </a:t>
                      </a:r>
                    </a:p>
                    <a:p>
                      <a:pPr algn="ctr"/>
                      <a:r>
                        <a:rPr lang="en-US" sz="2400" dirty="0">
                          <a:latin typeface="Franklin Gothic Book" panose="020B0503020102020204" pitchFamily="34" charset="0"/>
                        </a:rPr>
                        <a:t>(Mbeya)</a:t>
                      </a:r>
                      <a:endParaRPr lang="en-US" sz="2400" b="1" dirty="0">
                        <a:latin typeface="Franklin Gothic Book" panose="020B0503020102020204" pitchFamily="34" charset="0"/>
                      </a:endParaRPr>
                    </a:p>
                  </a:txBody>
                  <a:tcPr marT="91440" marB="91440">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solidFill>
                      <a:srgbClr val="E4002B"/>
                    </a:solidFill>
                  </a:tcPr>
                </a:tc>
                <a:extLst>
                  <a:ext uri="{0D108BD9-81ED-4DB2-BD59-A6C34878D82A}">
                    <a16:rowId xmlns:a16="http://schemas.microsoft.com/office/drawing/2014/main" val="3646369899"/>
                  </a:ext>
                </a:extLst>
              </a:tr>
              <a:tr h="764704">
                <a:tc>
                  <a:txBody>
                    <a:bodyPr/>
                    <a:lstStyle/>
                    <a:p>
                      <a:r>
                        <a:rPr lang="en-US" sz="2400" b="0" dirty="0">
                          <a:latin typeface="Franklin Gothic Book" panose="020B0503020102020204" pitchFamily="34" charset="0"/>
                        </a:rPr>
                        <a:t>Sample size</a:t>
                      </a:r>
                    </a:p>
                  </a:txBody>
                  <a:tcPr marT="91440" marB="9144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r>
                        <a:rPr lang="en-US" sz="2400" dirty="0">
                          <a:latin typeface="Franklin Gothic Book" panose="020B0503020102020204" pitchFamily="34" charset="0"/>
                        </a:rPr>
                        <a:t>N=309</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r>
                        <a:rPr lang="en-US" sz="2400" dirty="0">
                          <a:latin typeface="Franklin Gothic Book" panose="020B0503020102020204" pitchFamily="34" charset="0"/>
                        </a:rPr>
                        <a:t>N=308</a:t>
                      </a:r>
                    </a:p>
                  </a:txBody>
                  <a:tcPr marT="91440" marB="91440">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54059805"/>
                  </a:ext>
                </a:extLst>
              </a:tr>
              <a:tr h="764704">
                <a:tc>
                  <a:txBody>
                    <a:bodyPr/>
                    <a:lstStyle/>
                    <a:p>
                      <a:r>
                        <a:rPr lang="en-US" sz="2400" b="0" dirty="0">
                          <a:latin typeface="Franklin Gothic Book" panose="020B0503020102020204" pitchFamily="34" charset="0"/>
                        </a:rPr>
                        <a:t>Interviewed at 6 months (midline)</a:t>
                      </a:r>
                    </a:p>
                  </a:txBody>
                  <a:tcPr marT="91440" marB="9144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Franklin Gothic Book" panose="020B0503020102020204" pitchFamily="34" charset="0"/>
                        </a:rPr>
                        <a:t>256 (83%)</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Franklin Gothic Book" panose="020B0503020102020204" pitchFamily="34" charset="0"/>
                        </a:rPr>
                        <a:t>253 (82%)</a:t>
                      </a:r>
                    </a:p>
                  </a:txBody>
                  <a:tcPr marT="91440" marB="91440">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60378019"/>
                  </a:ext>
                </a:extLst>
              </a:tr>
              <a:tr h="764704">
                <a:tc>
                  <a:txBody>
                    <a:bodyPr/>
                    <a:lstStyle/>
                    <a:p>
                      <a:r>
                        <a:rPr lang="en-US" sz="2400" b="0" dirty="0">
                          <a:latin typeface="Franklin Gothic Book" panose="020B0503020102020204" pitchFamily="34" charset="0"/>
                        </a:rPr>
                        <a:t>Interviewed at 12 months (</a:t>
                      </a:r>
                      <a:r>
                        <a:rPr lang="en-US" sz="2400" b="0" dirty="0" err="1">
                          <a:latin typeface="Franklin Gothic Book" panose="020B0503020102020204" pitchFamily="34" charset="0"/>
                        </a:rPr>
                        <a:t>endline</a:t>
                      </a:r>
                      <a:r>
                        <a:rPr lang="en-US" sz="2400" b="0" dirty="0">
                          <a:latin typeface="Franklin Gothic Book" panose="020B0503020102020204" pitchFamily="34" charset="0"/>
                        </a:rPr>
                        <a:t>)</a:t>
                      </a:r>
                    </a:p>
                  </a:txBody>
                  <a:tcPr marT="91440" marB="9144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r>
                        <a:rPr lang="en-US" sz="2400" dirty="0">
                          <a:latin typeface="Franklin Gothic Book" panose="020B0503020102020204" pitchFamily="34" charset="0"/>
                        </a:rPr>
                        <a:t>265 (86%)</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r>
                        <a:rPr lang="en-US" sz="2400" dirty="0">
                          <a:latin typeface="Franklin Gothic Book" panose="020B0503020102020204" pitchFamily="34" charset="0"/>
                        </a:rPr>
                        <a:t>262 (85%)</a:t>
                      </a:r>
                    </a:p>
                  </a:txBody>
                  <a:tcPr marT="91440" marB="91440">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23066889"/>
                  </a:ext>
                </a:extLst>
              </a:tr>
              <a:tr h="764704">
                <a:tc>
                  <a:txBody>
                    <a:bodyPr/>
                    <a:lstStyle/>
                    <a:p>
                      <a:r>
                        <a:rPr lang="en-US" sz="2400" b="0" dirty="0">
                          <a:latin typeface="Franklin Gothic Book" panose="020B0503020102020204" pitchFamily="34" charset="0"/>
                        </a:rPr>
                        <a:t>Interviewed at both midline and </a:t>
                      </a:r>
                      <a:r>
                        <a:rPr lang="en-US" sz="2400" b="0" dirty="0" err="1">
                          <a:latin typeface="Franklin Gothic Book" panose="020B0503020102020204" pitchFamily="34" charset="0"/>
                        </a:rPr>
                        <a:t>endline</a:t>
                      </a:r>
                      <a:endParaRPr lang="en-US" sz="2400" b="0" dirty="0">
                        <a:latin typeface="Franklin Gothic Book" panose="020B0503020102020204" pitchFamily="34" charset="0"/>
                      </a:endParaRPr>
                    </a:p>
                  </a:txBody>
                  <a:tcPr marT="91440" marB="9144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en-US" sz="2400" dirty="0">
                          <a:latin typeface="Franklin Gothic Book" panose="020B0503020102020204" pitchFamily="34" charset="0"/>
                        </a:rPr>
                        <a:t>246 (80%)</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en-US" sz="2400" dirty="0">
                          <a:latin typeface="Franklin Gothic Book" panose="020B0503020102020204" pitchFamily="34" charset="0"/>
                        </a:rPr>
                        <a:t>234 (76%)</a:t>
                      </a:r>
                    </a:p>
                  </a:txBody>
                  <a:tcPr marT="91440" marB="91440">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391944145"/>
                  </a:ext>
                </a:extLst>
              </a:tr>
            </a:tbl>
          </a:graphicData>
        </a:graphic>
      </p:graphicFrame>
    </p:spTree>
    <p:extLst>
      <p:ext uri="{BB962C8B-B14F-4D97-AF65-F5344CB8AC3E}">
        <p14:creationId xmlns:p14="http://schemas.microsoft.com/office/powerpoint/2010/main" val="23815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3B763D-CBEC-4175-BF83-77A4DF193999}"/>
              </a:ext>
            </a:extLst>
          </p:cNvPr>
          <p:cNvSpPr>
            <a:spLocks noGrp="1"/>
          </p:cNvSpPr>
          <p:nvPr>
            <p:ph type="title"/>
          </p:nvPr>
        </p:nvSpPr>
        <p:spPr>
          <a:xfrm>
            <a:off x="750480" y="191479"/>
            <a:ext cx="10691040" cy="1143000"/>
          </a:xfrm>
        </p:spPr>
        <p:txBody>
          <a:bodyPr>
            <a:normAutofit fontScale="90000"/>
          </a:bodyPr>
          <a:lstStyle/>
          <a:p>
            <a:r>
              <a:rPr lang="en-ZA" dirty="0"/>
              <a:t>Comm-ART improved ART initiation</a:t>
            </a:r>
            <a:br>
              <a:rPr lang="en-ZA" dirty="0"/>
            </a:br>
            <a:r>
              <a:rPr lang="en-ZA" i="1" dirty="0"/>
              <a:t>Adjusted analysis at </a:t>
            </a:r>
            <a:r>
              <a:rPr lang="en-ZA" i="1" dirty="0" err="1"/>
              <a:t>endline</a:t>
            </a:r>
            <a:r>
              <a:rPr lang="en-ZA" i="1" dirty="0"/>
              <a:t> (N=523)</a:t>
            </a:r>
          </a:p>
        </p:txBody>
      </p:sp>
      <p:graphicFrame>
        <p:nvGraphicFramePr>
          <p:cNvPr id="10" name="Table 9">
            <a:extLst>
              <a:ext uri="{FF2B5EF4-FFF2-40B4-BE49-F238E27FC236}">
                <a16:creationId xmlns:a16="http://schemas.microsoft.com/office/drawing/2014/main" id="{9CDEC32E-9316-4E5E-9286-22243D479D5D}"/>
              </a:ext>
            </a:extLst>
          </p:cNvPr>
          <p:cNvGraphicFramePr>
            <a:graphicFrameLocks noGrp="1"/>
          </p:cNvGraphicFramePr>
          <p:nvPr>
            <p:extLst>
              <p:ext uri="{D42A27DB-BD31-4B8C-83A1-F6EECF244321}">
                <p14:modId xmlns:p14="http://schemas.microsoft.com/office/powerpoint/2010/main" val="944519411"/>
              </p:ext>
            </p:extLst>
          </p:nvPr>
        </p:nvGraphicFramePr>
        <p:xfrm>
          <a:off x="750480" y="1453558"/>
          <a:ext cx="10691040" cy="3785866"/>
        </p:xfrm>
        <a:graphic>
          <a:graphicData uri="http://schemas.openxmlformats.org/drawingml/2006/table">
            <a:tbl>
              <a:tblPr firstRow="1" bandRow="1">
                <a:tableStyleId>{1FECB4D8-DB02-4DC6-A0A2-4F2EBAE1DC90}</a:tableStyleId>
              </a:tblPr>
              <a:tblGrid>
                <a:gridCol w="4426602">
                  <a:extLst>
                    <a:ext uri="{9D8B030D-6E8A-4147-A177-3AD203B41FA5}">
                      <a16:colId xmlns:a16="http://schemas.microsoft.com/office/drawing/2014/main" val="2034369086"/>
                    </a:ext>
                  </a:extLst>
                </a:gridCol>
                <a:gridCol w="3467815">
                  <a:extLst>
                    <a:ext uri="{9D8B030D-6E8A-4147-A177-3AD203B41FA5}">
                      <a16:colId xmlns:a16="http://schemas.microsoft.com/office/drawing/2014/main" val="805368480"/>
                    </a:ext>
                  </a:extLst>
                </a:gridCol>
                <a:gridCol w="2796623">
                  <a:extLst>
                    <a:ext uri="{9D8B030D-6E8A-4147-A177-3AD203B41FA5}">
                      <a16:colId xmlns:a16="http://schemas.microsoft.com/office/drawing/2014/main" val="3597884825"/>
                    </a:ext>
                  </a:extLst>
                </a:gridCol>
              </a:tblGrid>
              <a:tr h="480053">
                <a:tc>
                  <a:txBody>
                    <a:bodyPr/>
                    <a:lstStyle>
                      <a:lvl1pPr marL="0" algn="l" defTabSz="457200" rtl="0" eaLnBrk="1" latinLnBrk="0" hangingPunct="1">
                        <a:defRPr sz="1800" b="1" kern="1200">
                          <a:solidFill>
                            <a:schemeClr val="lt1"/>
                          </a:solidFill>
                          <a:latin typeface="Franklin Gothic Book"/>
                        </a:defRPr>
                      </a:lvl1pPr>
                      <a:lvl2pPr marL="457200" algn="l" defTabSz="457200" rtl="0" eaLnBrk="1" latinLnBrk="0" hangingPunct="1">
                        <a:defRPr sz="1800" b="1" kern="1200">
                          <a:solidFill>
                            <a:schemeClr val="lt1"/>
                          </a:solidFill>
                          <a:latin typeface="Franklin Gothic Book"/>
                        </a:defRPr>
                      </a:lvl2pPr>
                      <a:lvl3pPr marL="914400" algn="l" defTabSz="457200" rtl="0" eaLnBrk="1" latinLnBrk="0" hangingPunct="1">
                        <a:defRPr sz="1800" b="1" kern="1200">
                          <a:solidFill>
                            <a:schemeClr val="lt1"/>
                          </a:solidFill>
                          <a:latin typeface="Franklin Gothic Book"/>
                        </a:defRPr>
                      </a:lvl3pPr>
                      <a:lvl4pPr marL="1371600" algn="l" defTabSz="457200" rtl="0" eaLnBrk="1" latinLnBrk="0" hangingPunct="1">
                        <a:defRPr sz="1800" b="1" kern="1200">
                          <a:solidFill>
                            <a:schemeClr val="lt1"/>
                          </a:solidFill>
                          <a:latin typeface="Franklin Gothic Book"/>
                        </a:defRPr>
                      </a:lvl4pPr>
                      <a:lvl5pPr marL="1828800" algn="l" defTabSz="457200" rtl="0" eaLnBrk="1" latinLnBrk="0" hangingPunct="1">
                        <a:defRPr sz="1800" b="1" kern="1200">
                          <a:solidFill>
                            <a:schemeClr val="lt1"/>
                          </a:solidFill>
                          <a:latin typeface="Franklin Gothic Book"/>
                        </a:defRPr>
                      </a:lvl5pPr>
                      <a:lvl6pPr marL="2286000" algn="l" defTabSz="457200" rtl="0" eaLnBrk="1" latinLnBrk="0" hangingPunct="1">
                        <a:defRPr sz="1800" b="1" kern="1200">
                          <a:solidFill>
                            <a:schemeClr val="lt1"/>
                          </a:solidFill>
                          <a:latin typeface="Franklin Gothic Book"/>
                        </a:defRPr>
                      </a:lvl6pPr>
                      <a:lvl7pPr marL="2743200" algn="l" defTabSz="457200" rtl="0" eaLnBrk="1" latinLnBrk="0" hangingPunct="1">
                        <a:defRPr sz="1800" b="1" kern="1200">
                          <a:solidFill>
                            <a:schemeClr val="lt1"/>
                          </a:solidFill>
                          <a:latin typeface="Franklin Gothic Book"/>
                        </a:defRPr>
                      </a:lvl7pPr>
                      <a:lvl8pPr marL="3200400" algn="l" defTabSz="457200" rtl="0" eaLnBrk="1" latinLnBrk="0" hangingPunct="1">
                        <a:defRPr sz="1800" b="1" kern="1200">
                          <a:solidFill>
                            <a:schemeClr val="lt1"/>
                          </a:solidFill>
                          <a:latin typeface="Franklin Gothic Book"/>
                        </a:defRPr>
                      </a:lvl8pPr>
                      <a:lvl9pPr marL="3657600" algn="l" defTabSz="457200" rtl="0" eaLnBrk="1" latinLnBrk="0" hangingPunct="1">
                        <a:defRPr sz="1800" b="1" kern="1200">
                          <a:solidFill>
                            <a:schemeClr val="lt1"/>
                          </a:solidFill>
                          <a:latin typeface="Franklin Gothic Book"/>
                        </a:defRPr>
                      </a:lvl9pPr>
                    </a:lstStyle>
                    <a:p>
                      <a:endParaRPr lang="en-US" sz="2400" b="0" dirty="0">
                        <a:solidFill>
                          <a:schemeClr val="bg1"/>
                        </a:solidFill>
                        <a:latin typeface="Franklin Gothic Medium" panose="020B0603020102020204" pitchFamily="34" charset="0"/>
                      </a:endParaRP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solidFill>
                      <a:srgbClr val="E4002B"/>
                    </a:solidFill>
                  </a:tcPr>
                </a:tc>
                <a:tc gridSpan="2">
                  <a:txBody>
                    <a:bodyPr/>
                    <a:lstStyle/>
                    <a:p>
                      <a:pPr algn="ctr"/>
                      <a:r>
                        <a:rPr lang="en-US" sz="2400" b="0" dirty="0">
                          <a:solidFill>
                            <a:schemeClr val="bg1"/>
                          </a:solidFill>
                          <a:latin typeface="Franklin Gothic Medium" panose="020B0603020102020204" pitchFamily="34" charset="0"/>
                        </a:rPr>
                        <a:t>Initiated ART</a:t>
                      </a: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solidFill>
                      <a:srgbClr val="E4002B"/>
                    </a:solidFill>
                  </a:tcPr>
                </a:tc>
                <a:tc hMerge="1">
                  <a:txBody>
                    <a:bodyPr/>
                    <a:lstStyle/>
                    <a:p>
                      <a:endParaRPr lang="en-US"/>
                    </a:p>
                  </a:txBody>
                  <a:tcPr/>
                </a:tc>
                <a:extLst>
                  <a:ext uri="{0D108BD9-81ED-4DB2-BD59-A6C34878D82A}">
                    <a16:rowId xmlns:a16="http://schemas.microsoft.com/office/drawing/2014/main" val="3646369899"/>
                  </a:ext>
                </a:extLst>
              </a:tr>
              <a:tr h="525927">
                <a:tc>
                  <a:txBody>
                    <a:bodyPr/>
                    <a:lstStyle/>
                    <a:p>
                      <a:endParaRPr lang="en-US" sz="2400" b="0" dirty="0">
                        <a:solidFill>
                          <a:schemeClr val="bg1"/>
                        </a:solidFill>
                        <a:latin typeface="Franklin Gothic Medium" panose="020B0603020102020204" pitchFamily="34" charset="0"/>
                      </a:endParaRP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4002B"/>
                    </a:solidFill>
                  </a:tcPr>
                </a:tc>
                <a:tc>
                  <a:txBody>
                    <a:bodyPr/>
                    <a:lstStyle/>
                    <a:p>
                      <a:pPr algn="ctr"/>
                      <a:r>
                        <a:rPr lang="en-US" sz="2400" b="0" dirty="0">
                          <a:solidFill>
                            <a:schemeClr val="bg1"/>
                          </a:solidFill>
                          <a:latin typeface="Franklin Gothic Medium" panose="020B0603020102020204" pitchFamily="34" charset="0"/>
                        </a:rPr>
                        <a:t>OR (95% CI)</a:t>
                      </a: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4002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dirty="0" err="1">
                          <a:solidFill>
                            <a:schemeClr val="bg1"/>
                          </a:solidFill>
                          <a:latin typeface="Franklin Gothic Medium" panose="020B0603020102020204" pitchFamily="34" charset="0"/>
                        </a:rPr>
                        <a:t>aOR</a:t>
                      </a:r>
                      <a:r>
                        <a:rPr lang="en-US" sz="2400" b="0" dirty="0">
                          <a:solidFill>
                            <a:schemeClr val="bg1"/>
                          </a:solidFill>
                          <a:latin typeface="Franklin Gothic Medium" panose="020B0603020102020204" pitchFamily="34" charset="0"/>
                        </a:rPr>
                        <a:t> (95% CI)</a:t>
                      </a: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4002B"/>
                    </a:solidFill>
                  </a:tcPr>
                </a:tc>
                <a:extLst>
                  <a:ext uri="{0D108BD9-81ED-4DB2-BD59-A6C34878D82A}">
                    <a16:rowId xmlns:a16="http://schemas.microsoft.com/office/drawing/2014/main" val="2062434314"/>
                  </a:ext>
                </a:extLst>
              </a:tr>
              <a:tr h="431544">
                <a:tc>
                  <a:txBody>
                    <a:bodyPr/>
                    <a:lstStyle/>
                    <a:p>
                      <a:pPr marL="0" marR="0">
                        <a:spcBef>
                          <a:spcPts val="0"/>
                        </a:spcBef>
                        <a:spcAft>
                          <a:spcPts val="0"/>
                        </a:spcAft>
                      </a:pPr>
                      <a:r>
                        <a:rPr lang="en-US" sz="2400" dirty="0">
                          <a:effectLst/>
                          <a:latin typeface="Franklin Gothic Medium" panose="020B0603020102020204" pitchFamily="34" charset="0"/>
                        </a:rPr>
                        <a:t>Received community-based ART</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60568" marR="60568" marT="0" marB="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endParaRPr lang="en-US" sz="2400" dirty="0">
                        <a:latin typeface="Franklin Gothic Medium" panose="020B0603020102020204" pitchFamily="34" charset="0"/>
                      </a:endParaRP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endParaRPr lang="en-US" sz="2400" dirty="0">
                        <a:latin typeface="Franklin Gothic Medium" panose="020B0603020102020204" pitchFamily="34" charset="0"/>
                      </a:endParaRP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54059805"/>
                  </a:ext>
                </a:extLst>
              </a:tr>
              <a:tr h="342569">
                <a:tc>
                  <a:txBody>
                    <a:bodyPr/>
                    <a:lstStyle/>
                    <a:p>
                      <a:pPr marL="0" marR="0">
                        <a:spcBef>
                          <a:spcPts val="0"/>
                        </a:spcBef>
                        <a:spcAft>
                          <a:spcPts val="0"/>
                        </a:spcAft>
                      </a:pPr>
                      <a:r>
                        <a:rPr lang="en-US" sz="2400" dirty="0">
                          <a:effectLst/>
                          <a:latin typeface="Franklin Gothic Medium" panose="020B0603020102020204" pitchFamily="34" charset="0"/>
                        </a:rPr>
                        <a:t>     No (Mbeya)</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60568" marR="60568" marT="0" marB="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r>
                        <a:rPr lang="en-US" sz="2400" dirty="0">
                          <a:latin typeface="Franklin Gothic Medium" panose="020B0603020102020204" pitchFamily="34" charset="0"/>
                        </a:rPr>
                        <a:t>1.0 (ref)</a:t>
                      </a: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r>
                        <a:rPr lang="en-US" sz="2400" dirty="0">
                          <a:latin typeface="Franklin Gothic Medium" panose="020B0603020102020204" pitchFamily="34" charset="0"/>
                        </a:rPr>
                        <a:t>1.0 (ref)</a:t>
                      </a: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60378019"/>
                  </a:ext>
                </a:extLst>
              </a:tr>
              <a:tr h="431544">
                <a:tc>
                  <a:txBody>
                    <a:bodyPr/>
                    <a:lstStyle/>
                    <a:p>
                      <a:pPr marL="0" marR="0">
                        <a:spcBef>
                          <a:spcPts val="0"/>
                        </a:spcBef>
                        <a:spcAft>
                          <a:spcPts val="0"/>
                        </a:spcAft>
                      </a:pPr>
                      <a:r>
                        <a:rPr lang="en-US" sz="2400" dirty="0">
                          <a:effectLst/>
                          <a:latin typeface="Franklin Gothic Medium" panose="020B0603020102020204" pitchFamily="34" charset="0"/>
                        </a:rPr>
                        <a:t>     Yes (</a:t>
                      </a:r>
                      <a:r>
                        <a:rPr lang="en-US" sz="2400" dirty="0" err="1">
                          <a:effectLst/>
                          <a:latin typeface="Franklin Gothic Medium" panose="020B0603020102020204" pitchFamily="34" charset="0"/>
                        </a:rPr>
                        <a:t>Njombe</a:t>
                      </a:r>
                      <a:r>
                        <a:rPr lang="en-US" sz="2400" dirty="0">
                          <a:effectLst/>
                          <a:latin typeface="Franklin Gothic Medium" panose="020B0603020102020204" pitchFamily="34" charset="0"/>
                        </a:rPr>
                        <a:t>)</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60568" marR="60568" marT="0" marB="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r>
                        <a:rPr lang="en-US" sz="2400" dirty="0">
                          <a:latin typeface="Franklin Gothic Medium" panose="020B0603020102020204" pitchFamily="34" charset="0"/>
                        </a:rPr>
                        <a:t>19.9 (4.7–84.0)</a:t>
                      </a: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r>
                        <a:rPr lang="en-US" sz="2400" dirty="0">
                          <a:latin typeface="Franklin Gothic Medium" panose="020B0603020102020204" pitchFamily="34" charset="0"/>
                        </a:rPr>
                        <a:t>19.0 (4.4–81.6)</a:t>
                      </a: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23066889"/>
                  </a:ext>
                </a:extLst>
              </a:tr>
              <a:tr h="431544">
                <a:tc>
                  <a:txBody>
                    <a:bodyPr/>
                    <a:lstStyle/>
                    <a:p>
                      <a:pPr marL="0" marR="0">
                        <a:spcBef>
                          <a:spcPts val="0"/>
                        </a:spcBef>
                        <a:spcAft>
                          <a:spcPts val="0"/>
                        </a:spcAft>
                      </a:pPr>
                      <a:r>
                        <a:rPr lang="en-US" sz="2400" dirty="0">
                          <a:effectLst/>
                          <a:latin typeface="Franklin Gothic Medium" panose="020B0603020102020204" pitchFamily="34" charset="0"/>
                        </a:rPr>
                        <a:t>Internalized HIV-related stigma </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60568" marR="60568" marT="0" marB="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2400" dirty="0">
                        <a:latin typeface="Franklin Gothic Medium" panose="020B0603020102020204" pitchFamily="34" charset="0"/>
                      </a:endParaRP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2400" dirty="0">
                        <a:latin typeface="Franklin Gothic Medium" panose="020B0603020102020204" pitchFamily="34" charset="0"/>
                      </a:endParaRP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00374900"/>
                  </a:ext>
                </a:extLst>
              </a:tr>
              <a:tr h="490853">
                <a:tc>
                  <a:txBody>
                    <a:bodyPr/>
                    <a:lstStyle/>
                    <a:p>
                      <a:pPr marL="0" marR="0">
                        <a:spcBef>
                          <a:spcPts val="0"/>
                        </a:spcBef>
                        <a:spcAft>
                          <a:spcPts val="0"/>
                        </a:spcAft>
                      </a:pPr>
                      <a:r>
                        <a:rPr lang="en-US" sz="2400" dirty="0">
                          <a:effectLst/>
                          <a:latin typeface="Franklin Gothic Medium" panose="020B0603020102020204" pitchFamily="34" charset="0"/>
                        </a:rPr>
                        <a:t>       High</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60568" marR="60568" marT="0" marB="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latin typeface="Franklin Gothic Medium" panose="020B0603020102020204" pitchFamily="34" charset="0"/>
                        </a:rPr>
                        <a:t>1.0 (ref)</a:t>
                      </a: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latin typeface="Franklin Gothic Medium" panose="020B0603020102020204" pitchFamily="34" charset="0"/>
                        </a:rPr>
                        <a:t>1.0 (ref)</a:t>
                      </a: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7766600"/>
                  </a:ext>
                </a:extLst>
              </a:tr>
              <a:tr h="460177">
                <a:tc>
                  <a:txBody>
                    <a:bodyPr/>
                    <a:lstStyle/>
                    <a:p>
                      <a:pPr marL="0" marR="0">
                        <a:spcBef>
                          <a:spcPts val="0"/>
                        </a:spcBef>
                        <a:spcAft>
                          <a:spcPts val="0"/>
                        </a:spcAft>
                      </a:pPr>
                      <a:r>
                        <a:rPr lang="en-US" sz="2400" dirty="0">
                          <a:effectLst/>
                          <a:latin typeface="Franklin Gothic Medium" panose="020B0603020102020204" pitchFamily="34" charset="0"/>
                        </a:rPr>
                        <a:t>       Low</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60568" marR="60568" marT="0" marB="0">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Franklin Gothic Medium" panose="020B0603020102020204" pitchFamily="34" charset="0"/>
                        </a:rPr>
                        <a:t>2.2 (1.2–4.5)</a:t>
                      </a:r>
                    </a:p>
                  </a:txBody>
                  <a:tcPr marL="91442" marR="91442"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a:latin typeface="Franklin Gothic Medium" panose="020B0603020102020204" pitchFamily="34" charset="0"/>
                        </a:rPr>
                        <a:t>2.1 (1.03–4.2)</a:t>
                      </a:r>
                    </a:p>
                  </a:txBody>
                  <a:tcPr marL="91442" marR="91442" marT="45727" marB="45727">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3391944145"/>
                  </a:ext>
                </a:extLst>
              </a:tr>
            </a:tbl>
          </a:graphicData>
        </a:graphic>
      </p:graphicFrame>
      <p:sp>
        <p:nvSpPr>
          <p:cNvPr id="4" name="TextBox 2">
            <a:extLst>
              <a:ext uri="{FF2B5EF4-FFF2-40B4-BE49-F238E27FC236}">
                <a16:creationId xmlns:a16="http://schemas.microsoft.com/office/drawing/2014/main" id="{D1F4EB5F-7388-E441-ACB4-7D5DEFB6471A}"/>
              </a:ext>
            </a:extLst>
          </p:cNvPr>
          <p:cNvSpPr txBox="1">
            <a:spLocks noChangeArrowheads="1"/>
          </p:cNvSpPr>
          <p:nvPr/>
        </p:nvSpPr>
        <p:spPr bwMode="auto">
          <a:xfrm>
            <a:off x="750480" y="5358503"/>
            <a:ext cx="108621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rgbClr val="6CC04A"/>
              </a:buClr>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ts val="600"/>
              </a:spcBef>
              <a:buClr>
                <a:srgbClr val="6CC04A"/>
              </a:buClr>
              <a:buFont typeface="Wingdings" panose="05000000000000000000" pitchFamily="2" charset="2"/>
              <a:buChar char="§"/>
              <a:defRPr sz="2800">
                <a:solidFill>
                  <a:schemeClr val="tx1"/>
                </a:solidFill>
                <a:latin typeface="Franklin Gothic Book" panose="020B0503020102020204" pitchFamily="34" charset="0"/>
              </a:defRPr>
            </a:lvl2pPr>
            <a:lvl3pPr marL="1143000" indent="-228600">
              <a:spcBef>
                <a:spcPts val="600"/>
              </a:spcBef>
              <a:buClr>
                <a:srgbClr val="6CC04A"/>
              </a:buClr>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ts val="600"/>
              </a:spcBef>
              <a:buClr>
                <a:srgbClr val="6CC04A"/>
              </a:buClr>
              <a:buFont typeface="Wingdings" panose="05000000000000000000" pitchFamily="2" charset="2"/>
              <a:buChar char="§"/>
              <a:defRPr sz="2000">
                <a:solidFill>
                  <a:schemeClr val="tx1"/>
                </a:solidFill>
                <a:latin typeface="Franklin Gothic Book" panose="020B0503020102020204" pitchFamily="34" charset="0"/>
              </a:defRPr>
            </a:lvl4pPr>
            <a:lvl5pPr marL="2057400" indent="-228600">
              <a:spcBef>
                <a:spcPts val="600"/>
              </a:spcBef>
              <a:buClr>
                <a:srgbClr val="6CC04A"/>
              </a:buClr>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ts val="600"/>
              </a:spcBef>
              <a:spcAft>
                <a:spcPct val="0"/>
              </a:spcAft>
              <a:buClr>
                <a:srgbClr val="6CC04A"/>
              </a:buClr>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ts val="600"/>
              </a:spcBef>
              <a:spcAft>
                <a:spcPct val="0"/>
              </a:spcAft>
              <a:buClr>
                <a:srgbClr val="6CC04A"/>
              </a:buClr>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ts val="600"/>
              </a:spcBef>
              <a:spcAft>
                <a:spcPct val="0"/>
              </a:spcAft>
              <a:buClr>
                <a:srgbClr val="6CC04A"/>
              </a:buClr>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ts val="600"/>
              </a:spcBef>
              <a:spcAft>
                <a:spcPct val="0"/>
              </a:spcAft>
              <a:buClr>
                <a:srgbClr val="6CC04A"/>
              </a:buClr>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ClrTx/>
              <a:buFontTx/>
              <a:buNone/>
            </a:pPr>
            <a:r>
              <a:rPr lang="en-US" altLang="en-US" sz="2000" dirty="0" err="1">
                <a:latin typeface="Franklin Gothic Medium" panose="020B0603020102020204" pitchFamily="34" charset="0"/>
              </a:rPr>
              <a:t>aOR</a:t>
            </a:r>
            <a:r>
              <a:rPr lang="en-US" altLang="en-US" sz="2000" dirty="0">
                <a:latin typeface="Franklin Gothic Medium" panose="020B0603020102020204" pitchFamily="34" charset="0"/>
              </a:rPr>
              <a:t> (adjusted odds ratio): adjusted for age, education, marital status, mobility, HIV status disclosure</a:t>
            </a:r>
          </a:p>
        </p:txBody>
      </p:sp>
    </p:spTree>
    <p:extLst>
      <p:ext uri="{BB962C8B-B14F-4D97-AF65-F5344CB8AC3E}">
        <p14:creationId xmlns:p14="http://schemas.microsoft.com/office/powerpoint/2010/main" val="364657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A8403CF-F2C9-4E2D-912C-A47827A5879D}"/>
              </a:ext>
            </a:extLst>
          </p:cNvPr>
          <p:cNvSpPr>
            <a:spLocks noGrp="1"/>
          </p:cNvSpPr>
          <p:nvPr>
            <p:ph type="title"/>
          </p:nvPr>
        </p:nvSpPr>
        <p:spPr>
          <a:xfrm>
            <a:off x="609600" y="274638"/>
            <a:ext cx="10972800" cy="917554"/>
          </a:xfrm>
        </p:spPr>
        <p:txBody>
          <a:bodyPr>
            <a:normAutofit fontScale="90000"/>
          </a:bodyPr>
          <a:lstStyle/>
          <a:p>
            <a:pPr eaLnBrk="1" hangingPunct="1"/>
            <a:r>
              <a:rPr lang="en-US" altLang="en-US" b="1" dirty="0"/>
              <a:t>Comm-ART improved ART retention</a:t>
            </a:r>
            <a:br>
              <a:rPr lang="en-US" altLang="en-US" b="1" dirty="0"/>
            </a:br>
            <a:r>
              <a:rPr lang="en-US" altLang="en-US" b="1" i="1" dirty="0"/>
              <a:t>Proportion retained in ART at midline and </a:t>
            </a:r>
            <a:r>
              <a:rPr lang="en-US" altLang="en-US" b="1" i="1" dirty="0" err="1"/>
              <a:t>endline</a:t>
            </a:r>
            <a:endParaRPr lang="en-US" altLang="en-US" dirty="0"/>
          </a:p>
        </p:txBody>
      </p:sp>
      <p:graphicFrame>
        <p:nvGraphicFramePr>
          <p:cNvPr id="4" name="Chart 3">
            <a:extLst>
              <a:ext uri="{FF2B5EF4-FFF2-40B4-BE49-F238E27FC236}">
                <a16:creationId xmlns:a16="http://schemas.microsoft.com/office/drawing/2014/main" id="{215FE135-FDC6-4064-A11B-90D5C86EA451}"/>
              </a:ext>
            </a:extLst>
          </p:cNvPr>
          <p:cNvGraphicFramePr>
            <a:graphicFrameLocks/>
          </p:cNvGraphicFramePr>
          <p:nvPr>
            <p:extLst>
              <p:ext uri="{D42A27DB-BD31-4B8C-83A1-F6EECF244321}">
                <p14:modId xmlns:p14="http://schemas.microsoft.com/office/powerpoint/2010/main" val="2934019924"/>
              </p:ext>
            </p:extLst>
          </p:nvPr>
        </p:nvGraphicFramePr>
        <p:xfrm>
          <a:off x="704193" y="1588085"/>
          <a:ext cx="10568858" cy="414810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AAEC5B6-E4E0-427C-B15A-37A3E57DA3D3}"/>
              </a:ext>
            </a:extLst>
          </p:cNvPr>
          <p:cNvSpPr txBox="1"/>
          <p:nvPr/>
        </p:nvSpPr>
        <p:spPr>
          <a:xfrm>
            <a:off x="2048877" y="5758544"/>
            <a:ext cx="1733167" cy="369332"/>
          </a:xfrm>
          <a:prstGeom prst="rect">
            <a:avLst/>
          </a:prstGeom>
          <a:noFill/>
        </p:spPr>
        <p:txBody>
          <a:bodyPr wrap="none" rtlCol="0">
            <a:spAutoFit/>
          </a:bodyPr>
          <a:lstStyle/>
          <a:p>
            <a:r>
              <a:rPr lang="en-US" dirty="0"/>
              <a:t>N=159+214=373</a:t>
            </a:r>
          </a:p>
        </p:txBody>
      </p:sp>
      <p:sp>
        <p:nvSpPr>
          <p:cNvPr id="3" name="TextBox 2">
            <a:extLst>
              <a:ext uri="{FF2B5EF4-FFF2-40B4-BE49-F238E27FC236}">
                <a16:creationId xmlns:a16="http://schemas.microsoft.com/office/drawing/2014/main" id="{2529A7CE-B510-4767-8676-E47B1D8D0A47}"/>
              </a:ext>
            </a:extLst>
          </p:cNvPr>
          <p:cNvSpPr txBox="1"/>
          <p:nvPr/>
        </p:nvSpPr>
        <p:spPr>
          <a:xfrm>
            <a:off x="6096000" y="5733323"/>
            <a:ext cx="1836821" cy="369332"/>
          </a:xfrm>
          <a:prstGeom prst="rect">
            <a:avLst/>
          </a:prstGeom>
          <a:noFill/>
        </p:spPr>
        <p:txBody>
          <a:bodyPr wrap="square" rtlCol="0">
            <a:spAutoFit/>
          </a:bodyPr>
          <a:lstStyle/>
          <a:p>
            <a:r>
              <a:rPr lang="en-US" dirty="0"/>
              <a:t>N= 258+265=523</a:t>
            </a:r>
          </a:p>
        </p:txBody>
      </p:sp>
    </p:spTree>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8566</TotalTime>
  <Words>1393</Words>
  <Application>Microsoft Macintosh PowerPoint</Application>
  <PresentationFormat>Widescreen</PresentationFormat>
  <Paragraphs>182</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Franklin Gothic Book</vt:lpstr>
      <vt:lpstr>Franklin Gothic Demi</vt:lpstr>
      <vt:lpstr>Franklin Gothic Demi Cond</vt:lpstr>
      <vt:lpstr>Franklin Gothic Medium</vt:lpstr>
      <vt:lpstr>Raleway</vt:lpstr>
      <vt:lpstr>Times New Roman</vt:lpstr>
      <vt:lpstr>Wingdings</vt:lpstr>
      <vt:lpstr>AIDS 2016_Template</vt:lpstr>
      <vt:lpstr>Community-based antiretroviral therapy (ART) to improve ART initiation and retention among female sex workers in Tanzania</vt:lpstr>
      <vt:lpstr>Study objectives </vt:lpstr>
      <vt:lpstr>Study design</vt:lpstr>
      <vt:lpstr>Linking between comm-ART and government care and treatment clinics (CTCs)</vt:lpstr>
      <vt:lpstr>Intervention building blocks (Njombe)</vt:lpstr>
      <vt:lpstr>The main differences between the two arms are: 1) service locations, 2) refill schedules, and 3) ART providers</vt:lpstr>
      <vt:lpstr>Summary of recruitment &amp; follow-ups</vt:lpstr>
      <vt:lpstr>Comm-ART improved ART initiation Adjusted analysis at endline (N=523)</vt:lpstr>
      <vt:lpstr>Comm-ART improved ART retention Proportion retained in ART at midline and endline</vt:lpstr>
      <vt:lpstr>Comm-ART improved ART retention  Adjusted analysis at endline (N=523)</vt:lpstr>
      <vt:lpstr>FSWs who retained in ART achieved high levels of viral suppression No statistically significant difference between intervention and comparison</vt:lpstr>
      <vt:lpstr>Comm-ART participants significantly more likely to be “very satisfied” with their last ART visit</vt:lpstr>
      <vt:lpstr>Conclusions </vt:lpstr>
      <vt:lpstr>PowerPoint Presentation</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Anna Grimsrud</cp:lastModifiedBy>
  <cp:revision>172</cp:revision>
  <cp:lastPrinted>2019-07-19T15:13:57Z</cp:lastPrinted>
  <dcterms:created xsi:type="dcterms:W3CDTF">2017-01-13T09:09:35Z</dcterms:created>
  <dcterms:modified xsi:type="dcterms:W3CDTF">2019-07-19T17:44:01Z</dcterms:modified>
</cp:coreProperties>
</file>